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326" r:id="rId2"/>
    <p:sldId id="396" r:id="rId3"/>
    <p:sldId id="397" r:id="rId4"/>
    <p:sldId id="400" r:id="rId5"/>
    <p:sldId id="401" r:id="rId6"/>
    <p:sldId id="399" r:id="rId7"/>
    <p:sldId id="392" r:id="rId8"/>
    <p:sldId id="395" r:id="rId9"/>
    <p:sldId id="403" r:id="rId10"/>
    <p:sldId id="402" r:id="rId11"/>
    <p:sldId id="393" r:id="rId12"/>
    <p:sldId id="383" r:id="rId13"/>
    <p:sldId id="385" r:id="rId14"/>
    <p:sldId id="404" r:id="rId15"/>
    <p:sldId id="386" r:id="rId16"/>
    <p:sldId id="406" r:id="rId17"/>
    <p:sldId id="407" r:id="rId18"/>
    <p:sldId id="408" r:id="rId19"/>
    <p:sldId id="405" r:id="rId20"/>
    <p:sldId id="387" r:id="rId21"/>
    <p:sldId id="412" r:id="rId22"/>
    <p:sldId id="413" r:id="rId23"/>
    <p:sldId id="409" r:id="rId24"/>
    <p:sldId id="410" r:id="rId25"/>
    <p:sldId id="411" r:id="rId26"/>
    <p:sldId id="414" r:id="rId27"/>
    <p:sldId id="415" r:id="rId28"/>
    <p:sldId id="388" r:id="rId29"/>
    <p:sldId id="389" r:id="rId30"/>
    <p:sldId id="416" r:id="rId31"/>
    <p:sldId id="417" r:id="rId32"/>
    <p:sldId id="390" r:id="rId33"/>
    <p:sldId id="391" r:id="rId34"/>
    <p:sldId id="378" r:id="rId35"/>
  </p:sldIdLst>
  <p:sldSz cx="12192000" cy="6858000"/>
  <p:notesSz cx="6797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7" d="100"/>
          <a:sy n="57" d="100"/>
        </p:scale>
        <p:origin x="69" y="8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32BA6F-8091-4CBB-B0A1-3CBADC5959A0}" type="doc">
      <dgm:prSet loTypeId="urn:microsoft.com/office/officeart/2005/8/layout/vProcess5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55284F16-0C52-40E2-B166-C2AFF2FC8459}">
      <dgm:prSet phldrT="[Текст]" custT="1"/>
      <dgm:spPr/>
      <dgm:t>
        <a:bodyPr/>
        <a:lstStyle/>
        <a:p>
          <a:r>
            <a:rPr lang="ru-RU" sz="1800" b="1" dirty="0"/>
            <a:t>Подготовительный этап: </a:t>
          </a:r>
          <a:r>
            <a:rPr lang="ru-RU" sz="1800" dirty="0"/>
            <a:t>создается рабочая группа, проводится согласование позиций по основному содержанию программы со всеми участниками: органами управления образованием, образовательными организациями, органами местного самоуправления, общественными </a:t>
          </a:r>
          <a:r>
            <a:rPr lang="ru-RU" sz="1800" dirty="0" smtClean="0"/>
            <a:t>организациями, </a:t>
          </a:r>
          <a:r>
            <a:rPr lang="ru-RU" sz="1800" dirty="0"/>
            <a:t>представителями родительской общественности.</a:t>
          </a:r>
        </a:p>
      </dgm:t>
    </dgm:pt>
    <dgm:pt modelId="{D9CDCB07-6A43-46D9-B91E-C628EC8FF7A2}" type="parTrans" cxnId="{E5CC282B-DA4E-442A-B0C9-639137BC1452}">
      <dgm:prSet/>
      <dgm:spPr/>
      <dgm:t>
        <a:bodyPr/>
        <a:lstStyle/>
        <a:p>
          <a:endParaRPr lang="ru-RU" sz="4400"/>
        </a:p>
      </dgm:t>
    </dgm:pt>
    <dgm:pt modelId="{9453725F-F2B6-4367-A10A-3BBBC1ACE7FC}" type="sibTrans" cxnId="{E5CC282B-DA4E-442A-B0C9-639137BC1452}">
      <dgm:prSet custT="1"/>
      <dgm:spPr/>
      <dgm:t>
        <a:bodyPr/>
        <a:lstStyle/>
        <a:p>
          <a:endParaRPr lang="ru-RU" sz="6000"/>
        </a:p>
      </dgm:t>
    </dgm:pt>
    <dgm:pt modelId="{8543779E-A37D-4E1E-8DA9-CB67EE87EB0F}">
      <dgm:prSet phldrT="[Текст]" custT="1"/>
      <dgm:spPr/>
      <dgm:t>
        <a:bodyPr/>
        <a:lstStyle/>
        <a:p>
          <a:r>
            <a:rPr lang="ru-RU" sz="2000" b="1" dirty="0"/>
            <a:t>Второй этап: </a:t>
          </a:r>
          <a:r>
            <a:rPr lang="ru-RU" sz="2000" dirty="0"/>
            <a:t>рабочая группа проводит разработку программы при проведении необходимых консультаций со </a:t>
          </a:r>
          <a:r>
            <a:rPr lang="ru-RU" sz="2000" dirty="0" smtClean="0"/>
            <a:t>специалистами.</a:t>
          </a:r>
          <a:endParaRPr lang="ru-RU" sz="2000" dirty="0"/>
        </a:p>
      </dgm:t>
    </dgm:pt>
    <dgm:pt modelId="{ED8CD35C-C132-4AC1-B8C9-18276B4BEBEE}" type="parTrans" cxnId="{91A88657-56EA-4ED4-B355-8F1440165589}">
      <dgm:prSet/>
      <dgm:spPr/>
      <dgm:t>
        <a:bodyPr/>
        <a:lstStyle/>
        <a:p>
          <a:endParaRPr lang="ru-RU" sz="4400"/>
        </a:p>
      </dgm:t>
    </dgm:pt>
    <dgm:pt modelId="{687640C9-6355-4448-AC15-1C8BE2196AD2}" type="sibTrans" cxnId="{91A88657-56EA-4ED4-B355-8F1440165589}">
      <dgm:prSet custT="1"/>
      <dgm:spPr/>
      <dgm:t>
        <a:bodyPr/>
        <a:lstStyle/>
        <a:p>
          <a:endParaRPr lang="ru-RU" sz="6000"/>
        </a:p>
      </dgm:t>
    </dgm:pt>
    <dgm:pt modelId="{92EE362F-4595-4809-9ED4-52DE88178C0C}">
      <dgm:prSet phldrT="[Текст]" custT="1"/>
      <dgm:spPr/>
      <dgm:t>
        <a:bodyPr/>
        <a:lstStyle/>
        <a:p>
          <a:r>
            <a:rPr lang="ru-RU" sz="2000" b="1"/>
            <a:t>Третий этап: </a:t>
          </a:r>
          <a:r>
            <a:rPr lang="ru-RU" sz="2000"/>
            <a:t>проводится оценка программы, ее коррекция, информирование всех заинтересованных сторон о содержании программы, ее согласование и утверждение. </a:t>
          </a:r>
        </a:p>
      </dgm:t>
    </dgm:pt>
    <dgm:pt modelId="{06B36E76-6523-4775-9E51-9B44AEEF33AE}" type="parTrans" cxnId="{5C5368CF-226C-41F3-AB80-30ECA1091F88}">
      <dgm:prSet/>
      <dgm:spPr/>
      <dgm:t>
        <a:bodyPr/>
        <a:lstStyle/>
        <a:p>
          <a:endParaRPr lang="ru-RU" sz="4400"/>
        </a:p>
      </dgm:t>
    </dgm:pt>
    <dgm:pt modelId="{5A7EB597-17C1-40B6-8436-976E5DC62D69}" type="sibTrans" cxnId="{5C5368CF-226C-41F3-AB80-30ECA1091F88}">
      <dgm:prSet/>
      <dgm:spPr/>
      <dgm:t>
        <a:bodyPr/>
        <a:lstStyle/>
        <a:p>
          <a:endParaRPr lang="ru-RU" sz="4400"/>
        </a:p>
      </dgm:t>
    </dgm:pt>
    <dgm:pt modelId="{62EE793C-8493-4822-B8FB-84E6511ED311}" type="pres">
      <dgm:prSet presAssocID="{5D32BA6F-8091-4CBB-B0A1-3CBADC5959A0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A3CEC63-E089-4754-B6FB-DC83D3F1CE43}" type="pres">
      <dgm:prSet presAssocID="{5D32BA6F-8091-4CBB-B0A1-3CBADC5959A0}" presName="dummyMaxCanvas" presStyleCnt="0">
        <dgm:presLayoutVars/>
      </dgm:prSet>
      <dgm:spPr/>
      <dgm:t>
        <a:bodyPr/>
        <a:lstStyle/>
        <a:p>
          <a:endParaRPr lang="ru-RU"/>
        </a:p>
      </dgm:t>
    </dgm:pt>
    <dgm:pt modelId="{BD523F11-B360-4523-BD9C-FB1453A8BEB6}" type="pres">
      <dgm:prSet presAssocID="{5D32BA6F-8091-4CBB-B0A1-3CBADC5959A0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56AF84-8F30-46E6-B75C-2F855CFC6CA8}" type="pres">
      <dgm:prSet presAssocID="{5D32BA6F-8091-4CBB-B0A1-3CBADC5959A0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90C562-6D77-49A5-90EA-83818162893D}" type="pres">
      <dgm:prSet presAssocID="{5D32BA6F-8091-4CBB-B0A1-3CBADC5959A0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9085B1-9A60-48D0-B9AF-2AADE9433AB3}" type="pres">
      <dgm:prSet presAssocID="{5D32BA6F-8091-4CBB-B0A1-3CBADC5959A0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457354-0B7A-426D-B797-09526670D606}" type="pres">
      <dgm:prSet presAssocID="{5D32BA6F-8091-4CBB-B0A1-3CBADC5959A0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C463E1-E2A6-4542-8DCA-176F65892392}" type="pres">
      <dgm:prSet presAssocID="{5D32BA6F-8091-4CBB-B0A1-3CBADC5959A0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BA243B-108D-4396-ADBD-1838F02F16B5}" type="pres">
      <dgm:prSet presAssocID="{5D32BA6F-8091-4CBB-B0A1-3CBADC5959A0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F0A2FD-49E3-4391-9F97-8888637B852C}" type="pres">
      <dgm:prSet presAssocID="{5D32BA6F-8091-4CBB-B0A1-3CBADC5959A0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BE79416-4552-4DFD-A302-4A51BAFC49E4}" type="presOf" srcId="{8543779E-A37D-4E1E-8DA9-CB67EE87EB0F}" destId="{EFBA243B-108D-4396-ADBD-1838F02F16B5}" srcOrd="1" destOrd="0" presId="urn:microsoft.com/office/officeart/2005/8/layout/vProcess5"/>
    <dgm:cxn modelId="{91A88657-56EA-4ED4-B355-8F1440165589}" srcId="{5D32BA6F-8091-4CBB-B0A1-3CBADC5959A0}" destId="{8543779E-A37D-4E1E-8DA9-CB67EE87EB0F}" srcOrd="1" destOrd="0" parTransId="{ED8CD35C-C132-4AC1-B8C9-18276B4BEBEE}" sibTransId="{687640C9-6355-4448-AC15-1C8BE2196AD2}"/>
    <dgm:cxn modelId="{0F808F77-2225-45A8-8DEA-C7EDE72F7A82}" type="presOf" srcId="{92EE362F-4595-4809-9ED4-52DE88178C0C}" destId="{82F0A2FD-49E3-4391-9F97-8888637B852C}" srcOrd="1" destOrd="0" presId="urn:microsoft.com/office/officeart/2005/8/layout/vProcess5"/>
    <dgm:cxn modelId="{061279D6-8CD6-4117-AAEB-2B7D99924104}" type="presOf" srcId="{687640C9-6355-4448-AC15-1C8BE2196AD2}" destId="{F6457354-0B7A-426D-B797-09526670D606}" srcOrd="0" destOrd="0" presId="urn:microsoft.com/office/officeart/2005/8/layout/vProcess5"/>
    <dgm:cxn modelId="{5C5368CF-226C-41F3-AB80-30ECA1091F88}" srcId="{5D32BA6F-8091-4CBB-B0A1-3CBADC5959A0}" destId="{92EE362F-4595-4809-9ED4-52DE88178C0C}" srcOrd="2" destOrd="0" parTransId="{06B36E76-6523-4775-9E51-9B44AEEF33AE}" sibTransId="{5A7EB597-17C1-40B6-8436-976E5DC62D69}"/>
    <dgm:cxn modelId="{9BD71556-4313-4ECA-973F-39E7BF5A0F64}" type="presOf" srcId="{55284F16-0C52-40E2-B166-C2AFF2FC8459}" destId="{BD523F11-B360-4523-BD9C-FB1453A8BEB6}" srcOrd="0" destOrd="0" presId="urn:microsoft.com/office/officeart/2005/8/layout/vProcess5"/>
    <dgm:cxn modelId="{725C2867-28F9-46D5-98B9-A5F956B45B2B}" type="presOf" srcId="{5D32BA6F-8091-4CBB-B0A1-3CBADC5959A0}" destId="{62EE793C-8493-4822-B8FB-84E6511ED311}" srcOrd="0" destOrd="0" presId="urn:microsoft.com/office/officeart/2005/8/layout/vProcess5"/>
    <dgm:cxn modelId="{BA693271-75D8-4163-BD4C-486F28A99E15}" type="presOf" srcId="{9453725F-F2B6-4367-A10A-3BBBC1ACE7FC}" destId="{EB9085B1-9A60-48D0-B9AF-2AADE9433AB3}" srcOrd="0" destOrd="0" presId="urn:microsoft.com/office/officeart/2005/8/layout/vProcess5"/>
    <dgm:cxn modelId="{1F1E5590-F80F-4AE1-A8E0-30F18108BC3E}" type="presOf" srcId="{92EE362F-4595-4809-9ED4-52DE88178C0C}" destId="{3890C562-6D77-49A5-90EA-83818162893D}" srcOrd="0" destOrd="0" presId="urn:microsoft.com/office/officeart/2005/8/layout/vProcess5"/>
    <dgm:cxn modelId="{9077AABC-8E65-46BC-BBC1-9B3D6166C1D1}" type="presOf" srcId="{8543779E-A37D-4E1E-8DA9-CB67EE87EB0F}" destId="{AD56AF84-8F30-46E6-B75C-2F855CFC6CA8}" srcOrd="0" destOrd="0" presId="urn:microsoft.com/office/officeart/2005/8/layout/vProcess5"/>
    <dgm:cxn modelId="{0CB45724-8B14-434C-BFDB-FB68287F2DC4}" type="presOf" srcId="{55284F16-0C52-40E2-B166-C2AFF2FC8459}" destId="{AAC463E1-E2A6-4542-8DCA-176F65892392}" srcOrd="1" destOrd="0" presId="urn:microsoft.com/office/officeart/2005/8/layout/vProcess5"/>
    <dgm:cxn modelId="{E5CC282B-DA4E-442A-B0C9-639137BC1452}" srcId="{5D32BA6F-8091-4CBB-B0A1-3CBADC5959A0}" destId="{55284F16-0C52-40E2-B166-C2AFF2FC8459}" srcOrd="0" destOrd="0" parTransId="{D9CDCB07-6A43-46D9-B91E-C628EC8FF7A2}" sibTransId="{9453725F-F2B6-4367-A10A-3BBBC1ACE7FC}"/>
    <dgm:cxn modelId="{0EAC14F7-2DDB-4AE4-886F-3EEF2116BEAF}" type="presParOf" srcId="{62EE793C-8493-4822-B8FB-84E6511ED311}" destId="{7A3CEC63-E089-4754-B6FB-DC83D3F1CE43}" srcOrd="0" destOrd="0" presId="urn:microsoft.com/office/officeart/2005/8/layout/vProcess5"/>
    <dgm:cxn modelId="{53A04A96-1378-4C0F-8FB1-433705C03C04}" type="presParOf" srcId="{62EE793C-8493-4822-B8FB-84E6511ED311}" destId="{BD523F11-B360-4523-BD9C-FB1453A8BEB6}" srcOrd="1" destOrd="0" presId="urn:microsoft.com/office/officeart/2005/8/layout/vProcess5"/>
    <dgm:cxn modelId="{F0371359-3CB4-4B45-BB69-EADE19EB5644}" type="presParOf" srcId="{62EE793C-8493-4822-B8FB-84E6511ED311}" destId="{AD56AF84-8F30-46E6-B75C-2F855CFC6CA8}" srcOrd="2" destOrd="0" presId="urn:microsoft.com/office/officeart/2005/8/layout/vProcess5"/>
    <dgm:cxn modelId="{92BA1316-8306-4DA9-A94C-6305EF63C4CE}" type="presParOf" srcId="{62EE793C-8493-4822-B8FB-84E6511ED311}" destId="{3890C562-6D77-49A5-90EA-83818162893D}" srcOrd="3" destOrd="0" presId="urn:microsoft.com/office/officeart/2005/8/layout/vProcess5"/>
    <dgm:cxn modelId="{0427E688-ED4D-4573-9997-4D4DA7990E4B}" type="presParOf" srcId="{62EE793C-8493-4822-B8FB-84E6511ED311}" destId="{EB9085B1-9A60-48D0-B9AF-2AADE9433AB3}" srcOrd="4" destOrd="0" presId="urn:microsoft.com/office/officeart/2005/8/layout/vProcess5"/>
    <dgm:cxn modelId="{BB5898A5-A7FD-452B-9F58-963EB1DF4F0E}" type="presParOf" srcId="{62EE793C-8493-4822-B8FB-84E6511ED311}" destId="{F6457354-0B7A-426D-B797-09526670D606}" srcOrd="5" destOrd="0" presId="urn:microsoft.com/office/officeart/2005/8/layout/vProcess5"/>
    <dgm:cxn modelId="{E16373A5-3938-4D7D-B376-FDC329DC81DB}" type="presParOf" srcId="{62EE793C-8493-4822-B8FB-84E6511ED311}" destId="{AAC463E1-E2A6-4542-8DCA-176F65892392}" srcOrd="6" destOrd="0" presId="urn:microsoft.com/office/officeart/2005/8/layout/vProcess5"/>
    <dgm:cxn modelId="{74E5CB56-2C09-43F3-A63B-77FFF92EAC01}" type="presParOf" srcId="{62EE793C-8493-4822-B8FB-84E6511ED311}" destId="{EFBA243B-108D-4396-ADBD-1838F02F16B5}" srcOrd="7" destOrd="0" presId="urn:microsoft.com/office/officeart/2005/8/layout/vProcess5"/>
    <dgm:cxn modelId="{A7B296D7-948C-4768-81B8-284991D313AA}" type="presParOf" srcId="{62EE793C-8493-4822-B8FB-84E6511ED311}" destId="{82F0A2FD-49E3-4391-9F97-8888637B852C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60A0BE-1B12-4CC5-A063-4782A7046C6E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FC30FA7A-C906-42F0-B7B4-003E93DB3FD4}">
      <dgm:prSet custT="1"/>
      <dgm:spPr/>
      <dgm:t>
        <a:bodyPr/>
        <a:lstStyle/>
        <a:p>
          <a:pPr rtl="0"/>
          <a:r>
            <a:rPr lang="ru-RU" sz="1600" smtClean="0"/>
            <a:t>- принятие управленческих решений на основе мониторинговых данных</a:t>
          </a:r>
          <a:endParaRPr lang="ru-RU" sz="1600"/>
        </a:p>
      </dgm:t>
    </dgm:pt>
    <dgm:pt modelId="{88D7AA7A-D25C-46A4-876E-51535AF361E6}" type="parTrans" cxnId="{F2D70641-F873-4473-87C6-C25C753F0AC2}">
      <dgm:prSet/>
      <dgm:spPr/>
      <dgm:t>
        <a:bodyPr/>
        <a:lstStyle/>
        <a:p>
          <a:endParaRPr lang="ru-RU" sz="2400"/>
        </a:p>
      </dgm:t>
    </dgm:pt>
    <dgm:pt modelId="{6E2DB11A-0E49-4E5B-9340-EB71364A0EC7}" type="sibTrans" cxnId="{F2D70641-F873-4473-87C6-C25C753F0AC2}">
      <dgm:prSet/>
      <dgm:spPr/>
      <dgm:t>
        <a:bodyPr/>
        <a:lstStyle/>
        <a:p>
          <a:endParaRPr lang="ru-RU" sz="2400"/>
        </a:p>
      </dgm:t>
    </dgm:pt>
    <dgm:pt modelId="{3422F6D2-3446-49C7-82EA-43BB25D69D77}">
      <dgm:prSet custT="1"/>
      <dgm:spPr/>
      <dgm:t>
        <a:bodyPr/>
        <a:lstStyle/>
        <a:p>
          <a:pPr rtl="0"/>
          <a:r>
            <a:rPr lang="ru-RU" sz="1600" smtClean="0"/>
            <a:t>- тщательный мониторинг изменений, происходящих в ходе реализации проекта, и его результатов</a:t>
          </a:r>
          <a:endParaRPr lang="ru-RU" sz="1600"/>
        </a:p>
      </dgm:t>
    </dgm:pt>
    <dgm:pt modelId="{88AC15D7-4AE2-4101-9416-8D4B814EBCF0}" type="parTrans" cxnId="{C99EE4A6-04B7-48A2-B8B7-D79D7DDC5499}">
      <dgm:prSet/>
      <dgm:spPr/>
      <dgm:t>
        <a:bodyPr/>
        <a:lstStyle/>
        <a:p>
          <a:endParaRPr lang="ru-RU" sz="2400"/>
        </a:p>
      </dgm:t>
    </dgm:pt>
    <dgm:pt modelId="{939BAF86-BF54-4EB4-8F5B-80430A2CADCF}" type="sibTrans" cxnId="{C99EE4A6-04B7-48A2-B8B7-D79D7DDC5499}">
      <dgm:prSet/>
      <dgm:spPr/>
      <dgm:t>
        <a:bodyPr/>
        <a:lstStyle/>
        <a:p>
          <a:endParaRPr lang="ru-RU" sz="2400"/>
        </a:p>
      </dgm:t>
    </dgm:pt>
    <dgm:pt modelId="{8D46FBF7-A865-4006-B0E4-C94A584CC750}">
      <dgm:prSet custT="1"/>
      <dgm:spPr/>
      <dgm:t>
        <a:bodyPr/>
        <a:lstStyle/>
        <a:p>
          <a:pPr rtl="0"/>
          <a:r>
            <a:rPr lang="ru-RU" sz="1600" dirty="0" smtClean="0"/>
            <a:t>- сочетание мер поддержки школ, участвующих в проекте, с их ответственностью за повышение эффективности своей деятельности и качества образования</a:t>
          </a:r>
          <a:endParaRPr lang="ru-RU" sz="1600" dirty="0"/>
        </a:p>
      </dgm:t>
    </dgm:pt>
    <dgm:pt modelId="{95742227-5346-449F-8AA6-73820B9D4666}" type="parTrans" cxnId="{91C2EA4D-2069-40B8-85E1-F667322F8812}">
      <dgm:prSet/>
      <dgm:spPr/>
      <dgm:t>
        <a:bodyPr/>
        <a:lstStyle/>
        <a:p>
          <a:endParaRPr lang="ru-RU" sz="2400"/>
        </a:p>
      </dgm:t>
    </dgm:pt>
    <dgm:pt modelId="{62CE61C2-2F74-41F1-80F6-76CD6867103E}" type="sibTrans" cxnId="{91C2EA4D-2069-40B8-85E1-F667322F8812}">
      <dgm:prSet/>
      <dgm:spPr/>
      <dgm:t>
        <a:bodyPr/>
        <a:lstStyle/>
        <a:p>
          <a:endParaRPr lang="ru-RU" sz="2400"/>
        </a:p>
      </dgm:t>
    </dgm:pt>
    <dgm:pt modelId="{323EEBCF-E0A0-415F-B890-42BEBBB72EA1}">
      <dgm:prSet custT="1"/>
      <dgm:spPr/>
      <dgm:t>
        <a:bodyPr/>
        <a:lstStyle/>
        <a:p>
          <a:pPr rtl="0"/>
          <a:r>
            <a:rPr lang="ru-RU" sz="1600" dirty="0" smtClean="0"/>
            <a:t>- опора на успешные модели и стратегии поддержки школ, распространенные и применяемые в отечественной практике, опыт участников проекта</a:t>
          </a:r>
          <a:endParaRPr lang="ru-RU" sz="1600" dirty="0"/>
        </a:p>
      </dgm:t>
    </dgm:pt>
    <dgm:pt modelId="{3AC5A178-190B-481B-99DF-EBB639F71E8B}" type="parTrans" cxnId="{F8D1BDB8-FCF8-4CF1-BD87-B1BF91312667}">
      <dgm:prSet/>
      <dgm:spPr/>
      <dgm:t>
        <a:bodyPr/>
        <a:lstStyle/>
        <a:p>
          <a:endParaRPr lang="ru-RU" sz="2400"/>
        </a:p>
      </dgm:t>
    </dgm:pt>
    <dgm:pt modelId="{843161E2-B2E6-4EBF-96BB-9DCBCE5BFF4E}" type="sibTrans" cxnId="{F8D1BDB8-FCF8-4CF1-BD87-B1BF91312667}">
      <dgm:prSet/>
      <dgm:spPr/>
      <dgm:t>
        <a:bodyPr/>
        <a:lstStyle/>
        <a:p>
          <a:endParaRPr lang="ru-RU" sz="2400"/>
        </a:p>
      </dgm:t>
    </dgm:pt>
    <dgm:pt modelId="{859A90F6-80A8-4218-8A8E-A048FE6A08B4}">
      <dgm:prSet custT="1"/>
      <dgm:spPr/>
      <dgm:t>
        <a:bodyPr/>
        <a:lstStyle/>
        <a:p>
          <a:pPr rtl="0"/>
          <a:r>
            <a:rPr lang="ru-RU" sz="1600" smtClean="0"/>
            <a:t>- результат реализации муниципальной программы - не краткосрочный эффект временного повышения учебных результатов, а стойкое повышение педагогического потенциала школ, обеспечивающего их дальнейшее развитие</a:t>
          </a:r>
          <a:endParaRPr lang="ru-RU" sz="1600"/>
        </a:p>
      </dgm:t>
    </dgm:pt>
    <dgm:pt modelId="{8738BC6C-47B2-4958-8381-212434C2FC3A}" type="parTrans" cxnId="{6B16E5D9-B745-47CC-A2B8-FF4A9D19396A}">
      <dgm:prSet/>
      <dgm:spPr/>
      <dgm:t>
        <a:bodyPr/>
        <a:lstStyle/>
        <a:p>
          <a:endParaRPr lang="ru-RU" sz="2400"/>
        </a:p>
      </dgm:t>
    </dgm:pt>
    <dgm:pt modelId="{5ACE9822-1E2D-4091-B865-D035B5C98EDF}" type="sibTrans" cxnId="{6B16E5D9-B745-47CC-A2B8-FF4A9D19396A}">
      <dgm:prSet/>
      <dgm:spPr/>
      <dgm:t>
        <a:bodyPr/>
        <a:lstStyle/>
        <a:p>
          <a:endParaRPr lang="ru-RU" sz="2400"/>
        </a:p>
      </dgm:t>
    </dgm:pt>
    <dgm:pt modelId="{780A88EE-79E9-4C95-BCE7-4253E8918204}">
      <dgm:prSet custT="1"/>
      <dgm:spPr/>
      <dgm:t>
        <a:bodyPr/>
        <a:lstStyle/>
        <a:p>
          <a:pPr rtl="0"/>
          <a:r>
            <a:rPr lang="ru-RU" sz="1600" smtClean="0"/>
            <a:t>- отчетность школ и принятие решений на основе данных являются условием реализации программ</a:t>
          </a:r>
          <a:endParaRPr lang="ru-RU" sz="1600"/>
        </a:p>
      </dgm:t>
    </dgm:pt>
    <dgm:pt modelId="{15232192-7703-4399-9ADC-80C3BAF20E4A}" type="parTrans" cxnId="{2D18DBDD-D9D5-4AF0-860A-7149E37BE269}">
      <dgm:prSet/>
      <dgm:spPr/>
      <dgm:t>
        <a:bodyPr/>
        <a:lstStyle/>
        <a:p>
          <a:endParaRPr lang="ru-RU" sz="2400"/>
        </a:p>
      </dgm:t>
    </dgm:pt>
    <dgm:pt modelId="{AFD039C6-4B63-4962-8908-C07F91F59DEE}" type="sibTrans" cxnId="{2D18DBDD-D9D5-4AF0-860A-7149E37BE269}">
      <dgm:prSet/>
      <dgm:spPr/>
      <dgm:t>
        <a:bodyPr/>
        <a:lstStyle/>
        <a:p>
          <a:endParaRPr lang="ru-RU" sz="2400"/>
        </a:p>
      </dgm:t>
    </dgm:pt>
    <dgm:pt modelId="{199030AD-C0FD-455A-85F4-3651E106AAC4}">
      <dgm:prSet custT="1"/>
      <dgm:spPr/>
      <dgm:t>
        <a:bodyPr/>
        <a:lstStyle/>
        <a:p>
          <a:pPr rtl="0"/>
          <a:r>
            <a:rPr lang="ru-RU" sz="1600" smtClean="0"/>
            <a:t>- формирование инфраструктуры поддержки школ и учителей, работающих в сложных условиях</a:t>
          </a:r>
          <a:endParaRPr lang="ru-RU" sz="1600"/>
        </a:p>
      </dgm:t>
    </dgm:pt>
    <dgm:pt modelId="{FF237939-DE27-40C8-AF54-12820567CC10}" type="parTrans" cxnId="{D8A44F75-EBC0-456D-BCB1-750CD8D69ED2}">
      <dgm:prSet/>
      <dgm:spPr/>
      <dgm:t>
        <a:bodyPr/>
        <a:lstStyle/>
        <a:p>
          <a:endParaRPr lang="ru-RU" sz="2400"/>
        </a:p>
      </dgm:t>
    </dgm:pt>
    <dgm:pt modelId="{0A86699F-7ABC-4153-B0A4-C7B6FF045197}" type="sibTrans" cxnId="{D8A44F75-EBC0-456D-BCB1-750CD8D69ED2}">
      <dgm:prSet/>
      <dgm:spPr/>
      <dgm:t>
        <a:bodyPr/>
        <a:lstStyle/>
        <a:p>
          <a:endParaRPr lang="ru-RU" sz="2400"/>
        </a:p>
      </dgm:t>
    </dgm:pt>
    <dgm:pt modelId="{93FC92B1-60E7-4D89-900D-40165A9BCED5}">
      <dgm:prSet custT="1"/>
      <dgm:spPr/>
      <dgm:t>
        <a:bodyPr/>
        <a:lstStyle/>
        <a:p>
          <a:pPr rtl="0"/>
          <a:r>
            <a:rPr lang="ru-RU" sz="1600" smtClean="0"/>
            <a:t>- концентрация системы управления и образовательных организаций на образовательных достижениях учащихся: все изменения рассматриваются с точки зрения их влияния на образовательные результаты</a:t>
          </a:r>
          <a:endParaRPr lang="ru-RU" sz="1600"/>
        </a:p>
      </dgm:t>
    </dgm:pt>
    <dgm:pt modelId="{4A88DD2F-5E88-49FC-A3E1-D40B7CAF5EEC}" type="parTrans" cxnId="{858B0D5D-01FD-4559-83FC-25406A842DEB}">
      <dgm:prSet/>
      <dgm:spPr/>
      <dgm:t>
        <a:bodyPr/>
        <a:lstStyle/>
        <a:p>
          <a:endParaRPr lang="ru-RU" sz="2400"/>
        </a:p>
      </dgm:t>
    </dgm:pt>
    <dgm:pt modelId="{42278E4D-B76A-4DF1-B751-1D364FA962BA}" type="sibTrans" cxnId="{858B0D5D-01FD-4559-83FC-25406A842DEB}">
      <dgm:prSet/>
      <dgm:spPr/>
      <dgm:t>
        <a:bodyPr/>
        <a:lstStyle/>
        <a:p>
          <a:endParaRPr lang="ru-RU" sz="2400"/>
        </a:p>
      </dgm:t>
    </dgm:pt>
    <dgm:pt modelId="{6254FF38-FF23-4ADD-8D8A-96BBA74D8957}">
      <dgm:prSet custT="1"/>
      <dgm:spPr/>
      <dgm:t>
        <a:bodyPr/>
        <a:lstStyle/>
        <a:p>
          <a:pPr rtl="0"/>
          <a:r>
            <a:rPr lang="ru-RU" sz="1600" smtClean="0"/>
            <a:t>- включение в работу всех уровней управления, школ, социального окружения школ, их согласованные действия и межуровневое взаимодействие</a:t>
          </a:r>
          <a:endParaRPr lang="ru-RU" sz="1600"/>
        </a:p>
      </dgm:t>
    </dgm:pt>
    <dgm:pt modelId="{E5D8B581-013D-4E92-B9DF-5E3E5D83C316}" type="parTrans" cxnId="{3582C0A4-BDB3-41BB-B253-95F2F7D1D3AD}">
      <dgm:prSet/>
      <dgm:spPr/>
      <dgm:t>
        <a:bodyPr/>
        <a:lstStyle/>
        <a:p>
          <a:endParaRPr lang="ru-RU" sz="2400"/>
        </a:p>
      </dgm:t>
    </dgm:pt>
    <dgm:pt modelId="{AD7E2F41-1E0A-4D54-8BAB-E0C253CF4833}" type="sibTrans" cxnId="{3582C0A4-BDB3-41BB-B253-95F2F7D1D3AD}">
      <dgm:prSet/>
      <dgm:spPr/>
      <dgm:t>
        <a:bodyPr/>
        <a:lstStyle/>
        <a:p>
          <a:endParaRPr lang="ru-RU" sz="2400"/>
        </a:p>
      </dgm:t>
    </dgm:pt>
    <dgm:pt modelId="{DD18356F-9814-441D-A217-E10173982990}">
      <dgm:prSet custT="1"/>
      <dgm:spPr/>
      <dgm:t>
        <a:bodyPr/>
        <a:lstStyle/>
        <a:p>
          <a:pPr rtl="0"/>
          <a:r>
            <a:rPr lang="ru-RU" sz="1600" smtClean="0"/>
            <a:t>- дифференциация инструментов поддержки в соответствии с особенностями контекста и актуальной ситуации школ (рисковые профили)</a:t>
          </a:r>
          <a:endParaRPr lang="ru-RU" sz="1600"/>
        </a:p>
      </dgm:t>
    </dgm:pt>
    <dgm:pt modelId="{0DBA4DB9-C8C9-43ED-AF46-BB9A371A4636}" type="parTrans" cxnId="{339606AE-B617-4F0B-AAD6-7E3A836EB1C4}">
      <dgm:prSet/>
      <dgm:spPr/>
      <dgm:t>
        <a:bodyPr/>
        <a:lstStyle/>
        <a:p>
          <a:endParaRPr lang="ru-RU" sz="2400"/>
        </a:p>
      </dgm:t>
    </dgm:pt>
    <dgm:pt modelId="{15DA849B-8B1F-48B3-8F61-1B7A015936C0}" type="sibTrans" cxnId="{339606AE-B617-4F0B-AAD6-7E3A836EB1C4}">
      <dgm:prSet/>
      <dgm:spPr/>
      <dgm:t>
        <a:bodyPr/>
        <a:lstStyle/>
        <a:p>
          <a:endParaRPr lang="ru-RU" sz="2400"/>
        </a:p>
      </dgm:t>
    </dgm:pt>
    <dgm:pt modelId="{04E78EFD-6B39-45AA-9984-EF8B3FCB9558}" type="pres">
      <dgm:prSet presAssocID="{2960A0BE-1B12-4CC5-A063-4782A7046C6E}" presName="linear" presStyleCnt="0">
        <dgm:presLayoutVars>
          <dgm:animLvl val="lvl"/>
          <dgm:resizeHandles val="exact"/>
        </dgm:presLayoutVars>
      </dgm:prSet>
      <dgm:spPr/>
    </dgm:pt>
    <dgm:pt modelId="{189158D9-CAE1-428E-8AE0-DD9D68D3E4B6}" type="pres">
      <dgm:prSet presAssocID="{FC30FA7A-C906-42F0-B7B4-003E93DB3FD4}" presName="parentText" presStyleLbl="node1" presStyleIdx="0" presStyleCnt="10">
        <dgm:presLayoutVars>
          <dgm:chMax val="0"/>
          <dgm:bulletEnabled val="1"/>
        </dgm:presLayoutVars>
      </dgm:prSet>
      <dgm:spPr/>
    </dgm:pt>
    <dgm:pt modelId="{16F6274D-DC7A-4072-BFE9-8CA2FE5C6F77}" type="pres">
      <dgm:prSet presAssocID="{6E2DB11A-0E49-4E5B-9340-EB71364A0EC7}" presName="spacer" presStyleCnt="0"/>
      <dgm:spPr/>
    </dgm:pt>
    <dgm:pt modelId="{D81E7F13-7C1F-45B0-B8DE-EA213F9410B1}" type="pres">
      <dgm:prSet presAssocID="{3422F6D2-3446-49C7-82EA-43BB25D69D77}" presName="parentText" presStyleLbl="node1" presStyleIdx="1" presStyleCnt="10">
        <dgm:presLayoutVars>
          <dgm:chMax val="0"/>
          <dgm:bulletEnabled val="1"/>
        </dgm:presLayoutVars>
      </dgm:prSet>
      <dgm:spPr/>
    </dgm:pt>
    <dgm:pt modelId="{E0A055BD-03E7-4EBC-B457-51254CB06587}" type="pres">
      <dgm:prSet presAssocID="{939BAF86-BF54-4EB4-8F5B-80430A2CADCF}" presName="spacer" presStyleCnt="0"/>
      <dgm:spPr/>
    </dgm:pt>
    <dgm:pt modelId="{EAEE17E8-7C00-4E78-86F5-ACAC4DF91BE7}" type="pres">
      <dgm:prSet presAssocID="{8D46FBF7-A865-4006-B0E4-C94A584CC750}" presName="parentText" presStyleLbl="node1" presStyleIdx="2" presStyleCnt="10">
        <dgm:presLayoutVars>
          <dgm:chMax val="0"/>
          <dgm:bulletEnabled val="1"/>
        </dgm:presLayoutVars>
      </dgm:prSet>
      <dgm:spPr/>
    </dgm:pt>
    <dgm:pt modelId="{24B28786-A687-40CB-B1C0-5E6D0DCC73AF}" type="pres">
      <dgm:prSet presAssocID="{62CE61C2-2F74-41F1-80F6-76CD6867103E}" presName="spacer" presStyleCnt="0"/>
      <dgm:spPr/>
    </dgm:pt>
    <dgm:pt modelId="{198D57E0-D336-4DA1-B3D2-A81BF946D11C}" type="pres">
      <dgm:prSet presAssocID="{323EEBCF-E0A0-415F-B890-42BEBBB72EA1}" presName="parentText" presStyleLbl="node1" presStyleIdx="3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BE0751-AE5F-4391-955E-E202F34AA750}" type="pres">
      <dgm:prSet presAssocID="{843161E2-B2E6-4EBF-96BB-9DCBCE5BFF4E}" presName="spacer" presStyleCnt="0"/>
      <dgm:spPr/>
    </dgm:pt>
    <dgm:pt modelId="{FD15C39A-DB71-4061-9A3F-0ED5E2537FE9}" type="pres">
      <dgm:prSet presAssocID="{859A90F6-80A8-4218-8A8E-A048FE6A08B4}" presName="parentText" presStyleLbl="node1" presStyleIdx="4" presStyleCnt="10">
        <dgm:presLayoutVars>
          <dgm:chMax val="0"/>
          <dgm:bulletEnabled val="1"/>
        </dgm:presLayoutVars>
      </dgm:prSet>
      <dgm:spPr/>
    </dgm:pt>
    <dgm:pt modelId="{A5209602-B68B-40D0-8B8A-CC014006E14E}" type="pres">
      <dgm:prSet presAssocID="{5ACE9822-1E2D-4091-B865-D035B5C98EDF}" presName="spacer" presStyleCnt="0"/>
      <dgm:spPr/>
    </dgm:pt>
    <dgm:pt modelId="{55D3CB8A-F9FA-4764-9B18-F14D6D804C81}" type="pres">
      <dgm:prSet presAssocID="{780A88EE-79E9-4C95-BCE7-4253E8918204}" presName="parentText" presStyleLbl="node1" presStyleIdx="5" presStyleCnt="10">
        <dgm:presLayoutVars>
          <dgm:chMax val="0"/>
          <dgm:bulletEnabled val="1"/>
        </dgm:presLayoutVars>
      </dgm:prSet>
      <dgm:spPr/>
    </dgm:pt>
    <dgm:pt modelId="{30311CC6-9226-4D74-B098-A9A2ECBFC2C9}" type="pres">
      <dgm:prSet presAssocID="{AFD039C6-4B63-4962-8908-C07F91F59DEE}" presName="spacer" presStyleCnt="0"/>
      <dgm:spPr/>
    </dgm:pt>
    <dgm:pt modelId="{CE654496-CBAB-4E24-992C-1969361629A9}" type="pres">
      <dgm:prSet presAssocID="{199030AD-C0FD-455A-85F4-3651E106AAC4}" presName="parentText" presStyleLbl="node1" presStyleIdx="6" presStyleCnt="10">
        <dgm:presLayoutVars>
          <dgm:chMax val="0"/>
          <dgm:bulletEnabled val="1"/>
        </dgm:presLayoutVars>
      </dgm:prSet>
      <dgm:spPr/>
    </dgm:pt>
    <dgm:pt modelId="{E5FAC810-EDCB-4E7F-9669-B73F8215466F}" type="pres">
      <dgm:prSet presAssocID="{0A86699F-7ABC-4153-B0A4-C7B6FF045197}" presName="spacer" presStyleCnt="0"/>
      <dgm:spPr/>
    </dgm:pt>
    <dgm:pt modelId="{8F92044E-A8BE-414D-BDA8-7F10551506F4}" type="pres">
      <dgm:prSet presAssocID="{93FC92B1-60E7-4D89-900D-40165A9BCED5}" presName="parentText" presStyleLbl="node1" presStyleIdx="7" presStyleCnt="10">
        <dgm:presLayoutVars>
          <dgm:chMax val="0"/>
          <dgm:bulletEnabled val="1"/>
        </dgm:presLayoutVars>
      </dgm:prSet>
      <dgm:spPr/>
    </dgm:pt>
    <dgm:pt modelId="{85887CDF-C38C-4280-BF7F-114DEF8717A4}" type="pres">
      <dgm:prSet presAssocID="{42278E4D-B76A-4DF1-B751-1D364FA962BA}" presName="spacer" presStyleCnt="0"/>
      <dgm:spPr/>
    </dgm:pt>
    <dgm:pt modelId="{03C7F987-FC4F-4384-BE6C-D89EBC13DB24}" type="pres">
      <dgm:prSet presAssocID="{6254FF38-FF23-4ADD-8D8A-96BBA74D8957}" presName="parentText" presStyleLbl="node1" presStyleIdx="8" presStyleCnt="10">
        <dgm:presLayoutVars>
          <dgm:chMax val="0"/>
          <dgm:bulletEnabled val="1"/>
        </dgm:presLayoutVars>
      </dgm:prSet>
      <dgm:spPr/>
    </dgm:pt>
    <dgm:pt modelId="{064B9883-835F-4968-9084-242391D4C1EA}" type="pres">
      <dgm:prSet presAssocID="{AD7E2F41-1E0A-4D54-8BAB-E0C253CF4833}" presName="spacer" presStyleCnt="0"/>
      <dgm:spPr/>
    </dgm:pt>
    <dgm:pt modelId="{893B4EBA-0288-4ADD-852C-DFCC1E5D1440}" type="pres">
      <dgm:prSet presAssocID="{DD18356F-9814-441D-A217-E10173982990}" presName="parentText" presStyleLbl="node1" presStyleIdx="9" presStyleCnt="10">
        <dgm:presLayoutVars>
          <dgm:chMax val="0"/>
          <dgm:bulletEnabled val="1"/>
        </dgm:presLayoutVars>
      </dgm:prSet>
      <dgm:spPr/>
    </dgm:pt>
  </dgm:ptLst>
  <dgm:cxnLst>
    <dgm:cxn modelId="{339606AE-B617-4F0B-AAD6-7E3A836EB1C4}" srcId="{2960A0BE-1B12-4CC5-A063-4782A7046C6E}" destId="{DD18356F-9814-441D-A217-E10173982990}" srcOrd="9" destOrd="0" parTransId="{0DBA4DB9-C8C9-43ED-AF46-BB9A371A4636}" sibTransId="{15DA849B-8B1F-48B3-8F61-1B7A015936C0}"/>
    <dgm:cxn modelId="{6B16E5D9-B745-47CC-A2B8-FF4A9D19396A}" srcId="{2960A0BE-1B12-4CC5-A063-4782A7046C6E}" destId="{859A90F6-80A8-4218-8A8E-A048FE6A08B4}" srcOrd="4" destOrd="0" parTransId="{8738BC6C-47B2-4958-8381-212434C2FC3A}" sibTransId="{5ACE9822-1E2D-4091-B865-D035B5C98EDF}"/>
    <dgm:cxn modelId="{22A7538F-3D09-49E6-AD11-3C865A17C27B}" type="presOf" srcId="{199030AD-C0FD-455A-85F4-3651E106AAC4}" destId="{CE654496-CBAB-4E24-992C-1969361629A9}" srcOrd="0" destOrd="0" presId="urn:microsoft.com/office/officeart/2005/8/layout/vList2"/>
    <dgm:cxn modelId="{1943FCEA-5FBC-4C97-AACF-C5C9A6CEF4C8}" type="presOf" srcId="{3422F6D2-3446-49C7-82EA-43BB25D69D77}" destId="{D81E7F13-7C1F-45B0-B8DE-EA213F9410B1}" srcOrd="0" destOrd="0" presId="urn:microsoft.com/office/officeart/2005/8/layout/vList2"/>
    <dgm:cxn modelId="{C99EE4A6-04B7-48A2-B8B7-D79D7DDC5499}" srcId="{2960A0BE-1B12-4CC5-A063-4782A7046C6E}" destId="{3422F6D2-3446-49C7-82EA-43BB25D69D77}" srcOrd="1" destOrd="0" parTransId="{88AC15D7-4AE2-4101-9416-8D4B814EBCF0}" sibTransId="{939BAF86-BF54-4EB4-8F5B-80430A2CADCF}"/>
    <dgm:cxn modelId="{F2D70641-F873-4473-87C6-C25C753F0AC2}" srcId="{2960A0BE-1B12-4CC5-A063-4782A7046C6E}" destId="{FC30FA7A-C906-42F0-B7B4-003E93DB3FD4}" srcOrd="0" destOrd="0" parTransId="{88D7AA7A-D25C-46A4-876E-51535AF361E6}" sibTransId="{6E2DB11A-0E49-4E5B-9340-EB71364A0EC7}"/>
    <dgm:cxn modelId="{3582C0A4-BDB3-41BB-B253-95F2F7D1D3AD}" srcId="{2960A0BE-1B12-4CC5-A063-4782A7046C6E}" destId="{6254FF38-FF23-4ADD-8D8A-96BBA74D8957}" srcOrd="8" destOrd="0" parTransId="{E5D8B581-013D-4E92-B9DF-5E3E5D83C316}" sibTransId="{AD7E2F41-1E0A-4D54-8BAB-E0C253CF4833}"/>
    <dgm:cxn modelId="{ECAD3F0C-FFEA-4B4C-A7BB-00D7578F4208}" type="presOf" srcId="{2960A0BE-1B12-4CC5-A063-4782A7046C6E}" destId="{04E78EFD-6B39-45AA-9984-EF8B3FCB9558}" srcOrd="0" destOrd="0" presId="urn:microsoft.com/office/officeart/2005/8/layout/vList2"/>
    <dgm:cxn modelId="{91C2EA4D-2069-40B8-85E1-F667322F8812}" srcId="{2960A0BE-1B12-4CC5-A063-4782A7046C6E}" destId="{8D46FBF7-A865-4006-B0E4-C94A584CC750}" srcOrd="2" destOrd="0" parTransId="{95742227-5346-449F-8AA6-73820B9D4666}" sibTransId="{62CE61C2-2F74-41F1-80F6-76CD6867103E}"/>
    <dgm:cxn modelId="{060DFE55-93B2-4AA1-BB3B-893297D0C899}" type="presOf" srcId="{780A88EE-79E9-4C95-BCE7-4253E8918204}" destId="{55D3CB8A-F9FA-4764-9B18-F14D6D804C81}" srcOrd="0" destOrd="0" presId="urn:microsoft.com/office/officeart/2005/8/layout/vList2"/>
    <dgm:cxn modelId="{F8D1BDB8-FCF8-4CF1-BD87-B1BF91312667}" srcId="{2960A0BE-1B12-4CC5-A063-4782A7046C6E}" destId="{323EEBCF-E0A0-415F-B890-42BEBBB72EA1}" srcOrd="3" destOrd="0" parTransId="{3AC5A178-190B-481B-99DF-EBB639F71E8B}" sibTransId="{843161E2-B2E6-4EBF-96BB-9DCBCE5BFF4E}"/>
    <dgm:cxn modelId="{2D18DBDD-D9D5-4AF0-860A-7149E37BE269}" srcId="{2960A0BE-1B12-4CC5-A063-4782A7046C6E}" destId="{780A88EE-79E9-4C95-BCE7-4253E8918204}" srcOrd="5" destOrd="0" parTransId="{15232192-7703-4399-9ADC-80C3BAF20E4A}" sibTransId="{AFD039C6-4B63-4962-8908-C07F91F59DEE}"/>
    <dgm:cxn modelId="{92300177-3D1A-44B9-9A0D-62ECFA737488}" type="presOf" srcId="{FC30FA7A-C906-42F0-B7B4-003E93DB3FD4}" destId="{189158D9-CAE1-428E-8AE0-DD9D68D3E4B6}" srcOrd="0" destOrd="0" presId="urn:microsoft.com/office/officeart/2005/8/layout/vList2"/>
    <dgm:cxn modelId="{EA7E85FE-EC4B-4850-8534-6DB3C151D339}" type="presOf" srcId="{859A90F6-80A8-4218-8A8E-A048FE6A08B4}" destId="{FD15C39A-DB71-4061-9A3F-0ED5E2537FE9}" srcOrd="0" destOrd="0" presId="urn:microsoft.com/office/officeart/2005/8/layout/vList2"/>
    <dgm:cxn modelId="{DE5BA877-8E4E-47BD-9C49-4733730552DF}" type="presOf" srcId="{93FC92B1-60E7-4D89-900D-40165A9BCED5}" destId="{8F92044E-A8BE-414D-BDA8-7F10551506F4}" srcOrd="0" destOrd="0" presId="urn:microsoft.com/office/officeart/2005/8/layout/vList2"/>
    <dgm:cxn modelId="{858B0D5D-01FD-4559-83FC-25406A842DEB}" srcId="{2960A0BE-1B12-4CC5-A063-4782A7046C6E}" destId="{93FC92B1-60E7-4D89-900D-40165A9BCED5}" srcOrd="7" destOrd="0" parTransId="{4A88DD2F-5E88-49FC-A3E1-D40B7CAF5EEC}" sibTransId="{42278E4D-B76A-4DF1-B751-1D364FA962BA}"/>
    <dgm:cxn modelId="{6E7C262C-81D4-41E0-85F3-83D46B249830}" type="presOf" srcId="{6254FF38-FF23-4ADD-8D8A-96BBA74D8957}" destId="{03C7F987-FC4F-4384-BE6C-D89EBC13DB24}" srcOrd="0" destOrd="0" presId="urn:microsoft.com/office/officeart/2005/8/layout/vList2"/>
    <dgm:cxn modelId="{B14E4860-5B68-4C14-A18A-AF94B7E4DCD8}" type="presOf" srcId="{323EEBCF-E0A0-415F-B890-42BEBBB72EA1}" destId="{198D57E0-D336-4DA1-B3D2-A81BF946D11C}" srcOrd="0" destOrd="0" presId="urn:microsoft.com/office/officeart/2005/8/layout/vList2"/>
    <dgm:cxn modelId="{D8A44F75-EBC0-456D-BCB1-750CD8D69ED2}" srcId="{2960A0BE-1B12-4CC5-A063-4782A7046C6E}" destId="{199030AD-C0FD-455A-85F4-3651E106AAC4}" srcOrd="6" destOrd="0" parTransId="{FF237939-DE27-40C8-AF54-12820567CC10}" sibTransId="{0A86699F-7ABC-4153-B0A4-C7B6FF045197}"/>
    <dgm:cxn modelId="{229D2C82-CA19-4B23-B208-D006630FD963}" type="presOf" srcId="{8D46FBF7-A865-4006-B0E4-C94A584CC750}" destId="{EAEE17E8-7C00-4E78-86F5-ACAC4DF91BE7}" srcOrd="0" destOrd="0" presId="urn:microsoft.com/office/officeart/2005/8/layout/vList2"/>
    <dgm:cxn modelId="{04D4A76F-7649-4379-A226-F1CCB1F29479}" type="presOf" srcId="{DD18356F-9814-441D-A217-E10173982990}" destId="{893B4EBA-0288-4ADD-852C-DFCC1E5D1440}" srcOrd="0" destOrd="0" presId="urn:microsoft.com/office/officeart/2005/8/layout/vList2"/>
    <dgm:cxn modelId="{2FD9BD2C-5719-46C9-9FEF-CE351660FD90}" type="presParOf" srcId="{04E78EFD-6B39-45AA-9984-EF8B3FCB9558}" destId="{189158D9-CAE1-428E-8AE0-DD9D68D3E4B6}" srcOrd="0" destOrd="0" presId="urn:microsoft.com/office/officeart/2005/8/layout/vList2"/>
    <dgm:cxn modelId="{C396CB19-ED92-47F2-B5BF-0F81664E7DF9}" type="presParOf" srcId="{04E78EFD-6B39-45AA-9984-EF8B3FCB9558}" destId="{16F6274D-DC7A-4072-BFE9-8CA2FE5C6F77}" srcOrd="1" destOrd="0" presId="urn:microsoft.com/office/officeart/2005/8/layout/vList2"/>
    <dgm:cxn modelId="{0EE12B82-3DA4-4287-8D10-98C6709A7D9F}" type="presParOf" srcId="{04E78EFD-6B39-45AA-9984-EF8B3FCB9558}" destId="{D81E7F13-7C1F-45B0-B8DE-EA213F9410B1}" srcOrd="2" destOrd="0" presId="urn:microsoft.com/office/officeart/2005/8/layout/vList2"/>
    <dgm:cxn modelId="{A3F79BB7-5E55-4BA5-A035-59BA6EC45206}" type="presParOf" srcId="{04E78EFD-6B39-45AA-9984-EF8B3FCB9558}" destId="{E0A055BD-03E7-4EBC-B457-51254CB06587}" srcOrd="3" destOrd="0" presId="urn:microsoft.com/office/officeart/2005/8/layout/vList2"/>
    <dgm:cxn modelId="{E45DA051-86A9-4122-9B1B-B60C3A4DD4A3}" type="presParOf" srcId="{04E78EFD-6B39-45AA-9984-EF8B3FCB9558}" destId="{EAEE17E8-7C00-4E78-86F5-ACAC4DF91BE7}" srcOrd="4" destOrd="0" presId="urn:microsoft.com/office/officeart/2005/8/layout/vList2"/>
    <dgm:cxn modelId="{56D45944-369B-4C70-9C9E-9FF0D94B4AAA}" type="presParOf" srcId="{04E78EFD-6B39-45AA-9984-EF8B3FCB9558}" destId="{24B28786-A687-40CB-B1C0-5E6D0DCC73AF}" srcOrd="5" destOrd="0" presId="urn:microsoft.com/office/officeart/2005/8/layout/vList2"/>
    <dgm:cxn modelId="{565AFE46-B2C5-440E-8957-70CB71BF3301}" type="presParOf" srcId="{04E78EFD-6B39-45AA-9984-EF8B3FCB9558}" destId="{198D57E0-D336-4DA1-B3D2-A81BF946D11C}" srcOrd="6" destOrd="0" presId="urn:microsoft.com/office/officeart/2005/8/layout/vList2"/>
    <dgm:cxn modelId="{367E59A7-D0A2-4E29-8580-E9822A13DC56}" type="presParOf" srcId="{04E78EFD-6B39-45AA-9984-EF8B3FCB9558}" destId="{B1BE0751-AE5F-4391-955E-E202F34AA750}" srcOrd="7" destOrd="0" presId="urn:microsoft.com/office/officeart/2005/8/layout/vList2"/>
    <dgm:cxn modelId="{37B50145-4974-4CBA-9976-8101CDEA1D22}" type="presParOf" srcId="{04E78EFD-6B39-45AA-9984-EF8B3FCB9558}" destId="{FD15C39A-DB71-4061-9A3F-0ED5E2537FE9}" srcOrd="8" destOrd="0" presId="urn:microsoft.com/office/officeart/2005/8/layout/vList2"/>
    <dgm:cxn modelId="{1F108842-5F91-41E7-B740-96FBD2E6054B}" type="presParOf" srcId="{04E78EFD-6B39-45AA-9984-EF8B3FCB9558}" destId="{A5209602-B68B-40D0-8B8A-CC014006E14E}" srcOrd="9" destOrd="0" presId="urn:microsoft.com/office/officeart/2005/8/layout/vList2"/>
    <dgm:cxn modelId="{240C22C2-04C2-4265-9D34-C1A7F7CCF672}" type="presParOf" srcId="{04E78EFD-6B39-45AA-9984-EF8B3FCB9558}" destId="{55D3CB8A-F9FA-4764-9B18-F14D6D804C81}" srcOrd="10" destOrd="0" presId="urn:microsoft.com/office/officeart/2005/8/layout/vList2"/>
    <dgm:cxn modelId="{EC14727D-A169-41A8-AB5D-3B9A25B402C4}" type="presParOf" srcId="{04E78EFD-6B39-45AA-9984-EF8B3FCB9558}" destId="{30311CC6-9226-4D74-B098-A9A2ECBFC2C9}" srcOrd="11" destOrd="0" presId="urn:microsoft.com/office/officeart/2005/8/layout/vList2"/>
    <dgm:cxn modelId="{733080D1-17B3-4264-AFE4-E18241107C0B}" type="presParOf" srcId="{04E78EFD-6B39-45AA-9984-EF8B3FCB9558}" destId="{CE654496-CBAB-4E24-992C-1969361629A9}" srcOrd="12" destOrd="0" presId="urn:microsoft.com/office/officeart/2005/8/layout/vList2"/>
    <dgm:cxn modelId="{CF379F0E-D7D7-411A-9963-BD3ADFF99386}" type="presParOf" srcId="{04E78EFD-6B39-45AA-9984-EF8B3FCB9558}" destId="{E5FAC810-EDCB-4E7F-9669-B73F8215466F}" srcOrd="13" destOrd="0" presId="urn:microsoft.com/office/officeart/2005/8/layout/vList2"/>
    <dgm:cxn modelId="{4A31C233-C780-4E98-B3B1-C2970DFC0D0A}" type="presParOf" srcId="{04E78EFD-6B39-45AA-9984-EF8B3FCB9558}" destId="{8F92044E-A8BE-414D-BDA8-7F10551506F4}" srcOrd="14" destOrd="0" presId="urn:microsoft.com/office/officeart/2005/8/layout/vList2"/>
    <dgm:cxn modelId="{0A351EC1-22AE-4D8C-94D0-49CE8CFD3FA8}" type="presParOf" srcId="{04E78EFD-6B39-45AA-9984-EF8B3FCB9558}" destId="{85887CDF-C38C-4280-BF7F-114DEF8717A4}" srcOrd="15" destOrd="0" presId="urn:microsoft.com/office/officeart/2005/8/layout/vList2"/>
    <dgm:cxn modelId="{0E1954CC-0A4D-4AE7-A200-13A9E6B52D2A}" type="presParOf" srcId="{04E78EFD-6B39-45AA-9984-EF8B3FCB9558}" destId="{03C7F987-FC4F-4384-BE6C-D89EBC13DB24}" srcOrd="16" destOrd="0" presId="urn:microsoft.com/office/officeart/2005/8/layout/vList2"/>
    <dgm:cxn modelId="{7595BEC7-EB5A-4DD4-8F7A-D8696D764BB0}" type="presParOf" srcId="{04E78EFD-6B39-45AA-9984-EF8B3FCB9558}" destId="{064B9883-835F-4968-9084-242391D4C1EA}" srcOrd="17" destOrd="0" presId="urn:microsoft.com/office/officeart/2005/8/layout/vList2"/>
    <dgm:cxn modelId="{8869E93D-AF1B-4ED9-AD8D-0E463755BCE4}" type="presParOf" srcId="{04E78EFD-6B39-45AA-9984-EF8B3FCB9558}" destId="{893B4EBA-0288-4ADD-852C-DFCC1E5D1440}" srcOrd="1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62247B4-F2CF-499A-B202-E3E3D6370E95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6F6186-2176-4171-B379-CDF44C6F7C0D}">
      <dgm:prSet phldrT="[Текст]" custT="1"/>
      <dgm:spPr/>
      <dgm:t>
        <a:bodyPr/>
        <a:lstStyle/>
        <a:p>
          <a:r>
            <a:rPr lang="ru-RU" sz="1800"/>
            <a:t>паспорт программы </a:t>
          </a:r>
        </a:p>
      </dgm:t>
    </dgm:pt>
    <dgm:pt modelId="{B37A316A-8840-4BDF-9E32-69B0060DED33}" type="parTrans" cxnId="{1DDB739F-4087-4BFF-A888-ABCCA78BB811}">
      <dgm:prSet/>
      <dgm:spPr/>
      <dgm:t>
        <a:bodyPr/>
        <a:lstStyle/>
        <a:p>
          <a:endParaRPr lang="ru-RU" sz="1400"/>
        </a:p>
      </dgm:t>
    </dgm:pt>
    <dgm:pt modelId="{349EC16F-F4EA-4429-8FC3-0E53A1806E1A}" type="sibTrans" cxnId="{1DDB739F-4087-4BFF-A888-ABCCA78BB811}">
      <dgm:prSet/>
      <dgm:spPr/>
      <dgm:t>
        <a:bodyPr/>
        <a:lstStyle/>
        <a:p>
          <a:endParaRPr lang="ru-RU" sz="1400"/>
        </a:p>
      </dgm:t>
    </dgm:pt>
    <dgm:pt modelId="{5B6AB605-EAEE-420C-A74C-DB3BA065FB0D}">
      <dgm:prSet phldrT="[Текст]" custT="1"/>
      <dgm:spPr/>
      <dgm:t>
        <a:bodyPr/>
        <a:lstStyle/>
        <a:p>
          <a:r>
            <a:rPr lang="ru-RU" sz="1800"/>
            <a:t>анализ состояния проблемы</a:t>
          </a:r>
        </a:p>
      </dgm:t>
    </dgm:pt>
    <dgm:pt modelId="{D49EC398-0FB2-417B-9077-DEA27E14EAFB}" type="parTrans" cxnId="{0BF88CD6-2EDB-444E-85DD-AA018694BA19}">
      <dgm:prSet/>
      <dgm:spPr/>
      <dgm:t>
        <a:bodyPr/>
        <a:lstStyle/>
        <a:p>
          <a:endParaRPr lang="ru-RU" sz="1400"/>
        </a:p>
      </dgm:t>
    </dgm:pt>
    <dgm:pt modelId="{AF1D9BC5-0AF0-4055-8A1A-AAD693D0BB36}" type="sibTrans" cxnId="{0BF88CD6-2EDB-444E-85DD-AA018694BA19}">
      <dgm:prSet/>
      <dgm:spPr/>
      <dgm:t>
        <a:bodyPr/>
        <a:lstStyle/>
        <a:p>
          <a:endParaRPr lang="ru-RU" sz="1400"/>
        </a:p>
      </dgm:t>
    </dgm:pt>
    <dgm:pt modelId="{8C02B91D-8F04-476E-AAEA-B57585252B40}">
      <dgm:prSet phldrT="[Текст]" custT="1"/>
      <dgm:spPr/>
      <dgm:t>
        <a:bodyPr/>
        <a:lstStyle/>
        <a:p>
          <a:r>
            <a:rPr lang="ru-RU" sz="1800"/>
            <a:t>цель и задачи муниципальной программы</a:t>
          </a:r>
        </a:p>
      </dgm:t>
    </dgm:pt>
    <dgm:pt modelId="{3B1124C0-B50A-4542-90A6-174F8E5DBB7B}" type="parTrans" cxnId="{E54B3746-1E49-4973-B66F-D28C1A0D0021}">
      <dgm:prSet/>
      <dgm:spPr/>
      <dgm:t>
        <a:bodyPr/>
        <a:lstStyle/>
        <a:p>
          <a:endParaRPr lang="ru-RU" sz="1400"/>
        </a:p>
      </dgm:t>
    </dgm:pt>
    <dgm:pt modelId="{0CA50DB2-7C45-40AC-943B-3D6AEA534996}" type="sibTrans" cxnId="{E54B3746-1E49-4973-B66F-D28C1A0D0021}">
      <dgm:prSet/>
      <dgm:spPr/>
      <dgm:t>
        <a:bodyPr/>
        <a:lstStyle/>
        <a:p>
          <a:endParaRPr lang="ru-RU" sz="1400"/>
        </a:p>
      </dgm:t>
    </dgm:pt>
    <dgm:pt modelId="{39D38958-C0F8-46CC-8A67-E4C87CF67489}">
      <dgm:prSet custT="1"/>
      <dgm:spPr/>
      <dgm:t>
        <a:bodyPr/>
        <a:lstStyle/>
        <a:p>
          <a:r>
            <a:rPr lang="ru-RU" sz="1800"/>
            <a:t>механизмы реализации программы</a:t>
          </a:r>
        </a:p>
      </dgm:t>
    </dgm:pt>
    <dgm:pt modelId="{7A472E49-3B6D-4818-ADA6-91704CED0194}" type="parTrans" cxnId="{6FCDFC01-10FF-4E23-A825-D88F3F13529A}">
      <dgm:prSet/>
      <dgm:spPr/>
      <dgm:t>
        <a:bodyPr/>
        <a:lstStyle/>
        <a:p>
          <a:endParaRPr lang="ru-RU" sz="1400"/>
        </a:p>
      </dgm:t>
    </dgm:pt>
    <dgm:pt modelId="{8FF2265F-B22D-49DF-AA62-B0E6A0D79C78}" type="sibTrans" cxnId="{6FCDFC01-10FF-4E23-A825-D88F3F13529A}">
      <dgm:prSet/>
      <dgm:spPr/>
      <dgm:t>
        <a:bodyPr/>
        <a:lstStyle/>
        <a:p>
          <a:endParaRPr lang="ru-RU" sz="1400"/>
        </a:p>
      </dgm:t>
    </dgm:pt>
    <dgm:pt modelId="{1098A1E2-E126-4F07-AC78-8CB62B6DC4E8}">
      <dgm:prSet custT="1"/>
      <dgm:spPr/>
      <dgm:t>
        <a:bodyPr/>
        <a:lstStyle/>
        <a:p>
          <a:r>
            <a:rPr lang="ru-RU" sz="1800"/>
            <a:t>сроки реализации программы</a:t>
          </a:r>
        </a:p>
      </dgm:t>
    </dgm:pt>
    <dgm:pt modelId="{086F43CF-1B24-41C5-ADEC-2B043114CA39}" type="parTrans" cxnId="{C359F039-CD91-482E-BABA-64C940F19AFD}">
      <dgm:prSet/>
      <dgm:spPr/>
      <dgm:t>
        <a:bodyPr/>
        <a:lstStyle/>
        <a:p>
          <a:endParaRPr lang="ru-RU" sz="1400"/>
        </a:p>
      </dgm:t>
    </dgm:pt>
    <dgm:pt modelId="{D2B62E43-490D-4830-B3F8-D5DFB944C135}" type="sibTrans" cxnId="{C359F039-CD91-482E-BABA-64C940F19AFD}">
      <dgm:prSet/>
      <dgm:spPr/>
      <dgm:t>
        <a:bodyPr/>
        <a:lstStyle/>
        <a:p>
          <a:endParaRPr lang="ru-RU" sz="1400"/>
        </a:p>
      </dgm:t>
    </dgm:pt>
    <dgm:pt modelId="{8CF874FB-9A83-4B2B-9990-D7E687533DEC}">
      <dgm:prSet custT="1"/>
      <dgm:spPr/>
      <dgm:t>
        <a:bodyPr/>
        <a:lstStyle/>
        <a:p>
          <a:r>
            <a:rPr lang="ru-RU" sz="1800"/>
            <a:t>комплекс мероприятий (план реализации программы) по поддержке школ</a:t>
          </a:r>
        </a:p>
      </dgm:t>
    </dgm:pt>
    <dgm:pt modelId="{6B0E0F8E-15B1-4854-99FE-E84A4F927CE6}" type="parTrans" cxnId="{061F375A-21B3-46A7-B9C1-48717858E228}">
      <dgm:prSet/>
      <dgm:spPr/>
      <dgm:t>
        <a:bodyPr/>
        <a:lstStyle/>
        <a:p>
          <a:endParaRPr lang="ru-RU" sz="1400"/>
        </a:p>
      </dgm:t>
    </dgm:pt>
    <dgm:pt modelId="{4808A114-CC8F-4860-AB14-1A9BD39B9031}" type="sibTrans" cxnId="{061F375A-21B3-46A7-B9C1-48717858E228}">
      <dgm:prSet/>
      <dgm:spPr/>
      <dgm:t>
        <a:bodyPr/>
        <a:lstStyle/>
        <a:p>
          <a:endParaRPr lang="ru-RU" sz="1400"/>
        </a:p>
      </dgm:t>
    </dgm:pt>
    <dgm:pt modelId="{081405BF-F6F4-4C85-B0B7-E9AE63A895B2}">
      <dgm:prSet custT="1"/>
      <dgm:spPr/>
      <dgm:t>
        <a:bodyPr/>
        <a:lstStyle/>
        <a:p>
          <a:r>
            <a:rPr lang="ru-RU" sz="1800"/>
            <a:t>финансовое обеспечение программы </a:t>
          </a:r>
        </a:p>
      </dgm:t>
    </dgm:pt>
    <dgm:pt modelId="{F6B3295E-5451-48E0-8ED9-945316C98DC5}" type="parTrans" cxnId="{36BE2199-6D8C-438A-BB7D-5744E1171551}">
      <dgm:prSet/>
      <dgm:spPr/>
      <dgm:t>
        <a:bodyPr/>
        <a:lstStyle/>
        <a:p>
          <a:endParaRPr lang="ru-RU" sz="1400"/>
        </a:p>
      </dgm:t>
    </dgm:pt>
    <dgm:pt modelId="{BDF0F93F-C9B1-4714-920E-0423D9ED6ADC}" type="sibTrans" cxnId="{36BE2199-6D8C-438A-BB7D-5744E1171551}">
      <dgm:prSet/>
      <dgm:spPr/>
      <dgm:t>
        <a:bodyPr/>
        <a:lstStyle/>
        <a:p>
          <a:endParaRPr lang="ru-RU" sz="1400"/>
        </a:p>
      </dgm:t>
    </dgm:pt>
    <dgm:pt modelId="{30969F7B-D0C3-495A-84BD-5598782DBEB3}">
      <dgm:prSet custT="1"/>
      <dgm:spPr/>
      <dgm:t>
        <a:bodyPr/>
        <a:lstStyle/>
        <a:p>
          <a:r>
            <a:rPr lang="ru-RU" sz="1800"/>
            <a:t>другое</a:t>
          </a:r>
        </a:p>
      </dgm:t>
    </dgm:pt>
    <dgm:pt modelId="{B7500E6E-FF12-4745-8961-E6D5135804C5}" type="parTrans" cxnId="{BF7E6401-433A-4027-BB5A-9242BE112790}">
      <dgm:prSet/>
      <dgm:spPr/>
      <dgm:t>
        <a:bodyPr/>
        <a:lstStyle/>
        <a:p>
          <a:endParaRPr lang="ru-RU" sz="1400"/>
        </a:p>
      </dgm:t>
    </dgm:pt>
    <dgm:pt modelId="{007EEF26-6732-4466-8CBB-C2E1D0A61FB8}" type="sibTrans" cxnId="{BF7E6401-433A-4027-BB5A-9242BE112790}">
      <dgm:prSet/>
      <dgm:spPr/>
      <dgm:t>
        <a:bodyPr/>
        <a:lstStyle/>
        <a:p>
          <a:endParaRPr lang="ru-RU" sz="1400"/>
        </a:p>
      </dgm:t>
    </dgm:pt>
    <dgm:pt modelId="{6419C09B-6233-464A-A3E8-63E2C1C063BC}" type="pres">
      <dgm:prSet presAssocID="{362247B4-F2CF-499A-B202-E3E3D6370E95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55D2826-035F-4CA0-B6AA-194C29268988}" type="pres">
      <dgm:prSet presAssocID="{556F6186-2176-4171-B379-CDF44C6F7C0D}" presName="comp" presStyleCnt="0"/>
      <dgm:spPr/>
    </dgm:pt>
    <dgm:pt modelId="{27E9018F-7C7B-4F3C-9A40-F9316B2524DB}" type="pres">
      <dgm:prSet presAssocID="{556F6186-2176-4171-B379-CDF44C6F7C0D}" presName="box" presStyleLbl="node1" presStyleIdx="0" presStyleCnt="8" custLinFactNeighborX="5500" custLinFactNeighborY="-12554"/>
      <dgm:spPr/>
      <dgm:t>
        <a:bodyPr/>
        <a:lstStyle/>
        <a:p>
          <a:endParaRPr lang="ru-RU"/>
        </a:p>
      </dgm:t>
    </dgm:pt>
    <dgm:pt modelId="{83FE22DD-2A9C-4289-B673-1182083643B2}" type="pres">
      <dgm:prSet presAssocID="{556F6186-2176-4171-B379-CDF44C6F7C0D}" presName="img" presStyleLbl="fgImgPlace1" presStyleIdx="0" presStyleCnt="8" custScaleX="36861"/>
      <dgm:spPr>
        <a:blipFill rotWithShape="1">
          <a:blip xmlns:r="http://schemas.openxmlformats.org/officeDocument/2006/relationships" r:embed="rId1">
            <a:lum bright="70000" contrast="-70000"/>
          </a:blip>
          <a:stretch>
            <a:fillRect/>
          </a:stretch>
        </a:blipFill>
      </dgm:spPr>
    </dgm:pt>
    <dgm:pt modelId="{7F5E080D-635C-455C-9C94-1F9A3B74A694}" type="pres">
      <dgm:prSet presAssocID="{556F6186-2176-4171-B379-CDF44C6F7C0D}" presName="text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331182-D2B6-4A62-8067-C52B57636A33}" type="pres">
      <dgm:prSet presAssocID="{349EC16F-F4EA-4429-8FC3-0E53A1806E1A}" presName="spacer" presStyleCnt="0"/>
      <dgm:spPr/>
    </dgm:pt>
    <dgm:pt modelId="{3213E2C0-A1E2-49C0-A305-EDF4762CF079}" type="pres">
      <dgm:prSet presAssocID="{5B6AB605-EAEE-420C-A74C-DB3BA065FB0D}" presName="comp" presStyleCnt="0"/>
      <dgm:spPr/>
    </dgm:pt>
    <dgm:pt modelId="{7E7F9591-6320-403E-8CD2-E30C1AC73774}" type="pres">
      <dgm:prSet presAssocID="{5B6AB605-EAEE-420C-A74C-DB3BA065FB0D}" presName="box" presStyleLbl="node1" presStyleIdx="1" presStyleCnt="8"/>
      <dgm:spPr/>
      <dgm:t>
        <a:bodyPr/>
        <a:lstStyle/>
        <a:p>
          <a:endParaRPr lang="ru-RU"/>
        </a:p>
      </dgm:t>
    </dgm:pt>
    <dgm:pt modelId="{005CAF6D-FCBC-4525-B320-92326FB819E3}" type="pres">
      <dgm:prSet presAssocID="{5B6AB605-EAEE-420C-A74C-DB3BA065FB0D}" presName="img" presStyleLbl="fgImgPlace1" presStyleIdx="1" presStyleCnt="8" custScaleX="36862"/>
      <dgm:spPr>
        <a:blipFill rotWithShape="1">
          <a:blip xmlns:r="http://schemas.openxmlformats.org/officeDocument/2006/relationships" r:embed="rId2">
            <a:lum bright="70000" contrast="-70000"/>
          </a:blip>
          <a:stretch>
            <a:fillRect/>
          </a:stretch>
        </a:blipFill>
      </dgm:spPr>
    </dgm:pt>
    <dgm:pt modelId="{E7BC829B-7AB9-4DDA-84AC-98C32B627B7D}" type="pres">
      <dgm:prSet presAssocID="{5B6AB605-EAEE-420C-A74C-DB3BA065FB0D}" presName="text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7763DA-6E7C-4439-87A5-65185458BDD8}" type="pres">
      <dgm:prSet presAssocID="{AF1D9BC5-0AF0-4055-8A1A-AAD693D0BB36}" presName="spacer" presStyleCnt="0"/>
      <dgm:spPr/>
    </dgm:pt>
    <dgm:pt modelId="{071B8466-AEB9-4626-9C14-BC0259F94CE6}" type="pres">
      <dgm:prSet presAssocID="{8C02B91D-8F04-476E-AAEA-B57585252B40}" presName="comp" presStyleCnt="0"/>
      <dgm:spPr/>
    </dgm:pt>
    <dgm:pt modelId="{BC4636C9-3AB8-4650-8DEA-EB990ED7C128}" type="pres">
      <dgm:prSet presAssocID="{8C02B91D-8F04-476E-AAEA-B57585252B40}" presName="box" presStyleLbl="node1" presStyleIdx="2" presStyleCnt="8"/>
      <dgm:spPr/>
      <dgm:t>
        <a:bodyPr/>
        <a:lstStyle/>
        <a:p>
          <a:endParaRPr lang="ru-RU"/>
        </a:p>
      </dgm:t>
    </dgm:pt>
    <dgm:pt modelId="{31426E04-4E44-46C9-B9DB-10D2EA328FB6}" type="pres">
      <dgm:prSet presAssocID="{8C02B91D-8F04-476E-AAEA-B57585252B40}" presName="img" presStyleLbl="fgImgPlace1" presStyleIdx="2" presStyleCnt="8" custScaleX="36861"/>
      <dgm:spPr>
        <a:blipFill rotWithShape="1">
          <a:blip xmlns:r="http://schemas.openxmlformats.org/officeDocument/2006/relationships" r:embed="rId3">
            <a:lum bright="70000" contrast="-70000"/>
          </a:blip>
          <a:stretch>
            <a:fillRect/>
          </a:stretch>
        </a:blipFill>
      </dgm:spPr>
    </dgm:pt>
    <dgm:pt modelId="{A0E5744B-C2C1-4F3E-A0C5-6188CA8FF8B3}" type="pres">
      <dgm:prSet presAssocID="{8C02B91D-8F04-476E-AAEA-B57585252B40}" presName="text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1BCC7A-F149-4FC8-A9F0-2B076E7CA763}" type="pres">
      <dgm:prSet presAssocID="{0CA50DB2-7C45-40AC-943B-3D6AEA534996}" presName="spacer" presStyleCnt="0"/>
      <dgm:spPr/>
    </dgm:pt>
    <dgm:pt modelId="{1869A1B0-1E4E-406E-83DD-7F94BA2B2F3C}" type="pres">
      <dgm:prSet presAssocID="{39D38958-C0F8-46CC-8A67-E4C87CF67489}" presName="comp" presStyleCnt="0"/>
      <dgm:spPr/>
    </dgm:pt>
    <dgm:pt modelId="{1861B1DD-86B1-4AD3-A998-62CC01FE9A32}" type="pres">
      <dgm:prSet presAssocID="{39D38958-C0F8-46CC-8A67-E4C87CF67489}" presName="box" presStyleLbl="node1" presStyleIdx="3" presStyleCnt="8"/>
      <dgm:spPr/>
      <dgm:t>
        <a:bodyPr/>
        <a:lstStyle/>
        <a:p>
          <a:endParaRPr lang="ru-RU"/>
        </a:p>
      </dgm:t>
    </dgm:pt>
    <dgm:pt modelId="{03CE4C6C-7F8A-4FF3-8D68-7488561D4136}" type="pres">
      <dgm:prSet presAssocID="{39D38958-C0F8-46CC-8A67-E4C87CF67489}" presName="img" presStyleLbl="fgImgPlace1" presStyleIdx="3" presStyleCnt="8" custScaleX="36861"/>
      <dgm:spPr>
        <a:blipFill rotWithShape="1">
          <a:blip xmlns:r="http://schemas.openxmlformats.org/officeDocument/2006/relationships" r:embed="rId4">
            <a:lum bright="70000" contrast="-70000"/>
          </a:blip>
          <a:stretch>
            <a:fillRect/>
          </a:stretch>
        </a:blipFill>
      </dgm:spPr>
    </dgm:pt>
    <dgm:pt modelId="{62D47B6C-EC36-4A81-A2F8-B4EA867BBF9B}" type="pres">
      <dgm:prSet presAssocID="{39D38958-C0F8-46CC-8A67-E4C87CF67489}" presName="text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2180FA-111B-4F44-91BE-713757CBB0ED}" type="pres">
      <dgm:prSet presAssocID="{8FF2265F-B22D-49DF-AA62-B0E6A0D79C78}" presName="spacer" presStyleCnt="0"/>
      <dgm:spPr/>
    </dgm:pt>
    <dgm:pt modelId="{066BD2C5-9385-4AAC-8B98-0210ED563039}" type="pres">
      <dgm:prSet presAssocID="{1098A1E2-E126-4F07-AC78-8CB62B6DC4E8}" presName="comp" presStyleCnt="0"/>
      <dgm:spPr/>
    </dgm:pt>
    <dgm:pt modelId="{9D660B30-AC51-453D-9249-B53F5B4A16B6}" type="pres">
      <dgm:prSet presAssocID="{1098A1E2-E126-4F07-AC78-8CB62B6DC4E8}" presName="box" presStyleLbl="node1" presStyleIdx="4" presStyleCnt="8"/>
      <dgm:spPr/>
      <dgm:t>
        <a:bodyPr/>
        <a:lstStyle/>
        <a:p>
          <a:endParaRPr lang="ru-RU"/>
        </a:p>
      </dgm:t>
    </dgm:pt>
    <dgm:pt modelId="{8C7BBF19-D04A-4E8C-BA0E-FAAAD6D55D32}" type="pres">
      <dgm:prSet presAssocID="{1098A1E2-E126-4F07-AC78-8CB62B6DC4E8}" presName="img" presStyleLbl="fgImgPlace1" presStyleIdx="4" presStyleCnt="8" custScaleX="36861"/>
      <dgm:spPr>
        <a:blipFill rotWithShape="1">
          <a:blip xmlns:r="http://schemas.openxmlformats.org/officeDocument/2006/relationships" r:embed="rId5">
            <a:lum bright="70000" contrast="-70000"/>
          </a:blip>
          <a:stretch>
            <a:fillRect/>
          </a:stretch>
        </a:blipFill>
      </dgm:spPr>
    </dgm:pt>
    <dgm:pt modelId="{C762F741-2B6C-48BC-818E-41DDDC925614}" type="pres">
      <dgm:prSet presAssocID="{1098A1E2-E126-4F07-AC78-8CB62B6DC4E8}" presName="text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88FFCA-E4BC-4D0E-9614-8C46307A5D19}" type="pres">
      <dgm:prSet presAssocID="{D2B62E43-490D-4830-B3F8-D5DFB944C135}" presName="spacer" presStyleCnt="0"/>
      <dgm:spPr/>
    </dgm:pt>
    <dgm:pt modelId="{A7E7F930-BF44-4399-A43E-39437E09D412}" type="pres">
      <dgm:prSet presAssocID="{8CF874FB-9A83-4B2B-9990-D7E687533DEC}" presName="comp" presStyleCnt="0"/>
      <dgm:spPr/>
    </dgm:pt>
    <dgm:pt modelId="{34D7796B-04F8-429C-A356-7300E0207E39}" type="pres">
      <dgm:prSet presAssocID="{8CF874FB-9A83-4B2B-9990-D7E687533DEC}" presName="box" presStyleLbl="node1" presStyleIdx="5" presStyleCnt="8"/>
      <dgm:spPr/>
      <dgm:t>
        <a:bodyPr/>
        <a:lstStyle/>
        <a:p>
          <a:endParaRPr lang="ru-RU"/>
        </a:p>
      </dgm:t>
    </dgm:pt>
    <dgm:pt modelId="{0053EC62-08E2-4217-96E5-BA5E3EAB1999}" type="pres">
      <dgm:prSet presAssocID="{8CF874FB-9A83-4B2B-9990-D7E687533DEC}" presName="img" presStyleLbl="fgImgPlace1" presStyleIdx="5" presStyleCnt="8" custScaleX="36861"/>
      <dgm:spPr>
        <a:blipFill rotWithShape="1">
          <a:blip xmlns:r="http://schemas.openxmlformats.org/officeDocument/2006/relationships" r:embed="rId6">
            <a:lum bright="70000" contrast="-70000"/>
          </a:blip>
          <a:stretch>
            <a:fillRect/>
          </a:stretch>
        </a:blipFill>
      </dgm:spPr>
    </dgm:pt>
    <dgm:pt modelId="{6EDFDB8A-699A-40F7-9BCE-FF3F7B652A5B}" type="pres">
      <dgm:prSet presAssocID="{8CF874FB-9A83-4B2B-9990-D7E687533DEC}" presName="text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C318CC-AE39-48C1-8984-B17CC8F87A4D}" type="pres">
      <dgm:prSet presAssocID="{4808A114-CC8F-4860-AB14-1A9BD39B9031}" presName="spacer" presStyleCnt="0"/>
      <dgm:spPr/>
    </dgm:pt>
    <dgm:pt modelId="{B3D9D740-BE97-4C7F-A7E3-3B7C58EFCE3C}" type="pres">
      <dgm:prSet presAssocID="{081405BF-F6F4-4C85-B0B7-E9AE63A895B2}" presName="comp" presStyleCnt="0"/>
      <dgm:spPr/>
    </dgm:pt>
    <dgm:pt modelId="{87B65958-35B0-4871-A564-23EB27CA4362}" type="pres">
      <dgm:prSet presAssocID="{081405BF-F6F4-4C85-B0B7-E9AE63A895B2}" presName="box" presStyleLbl="node1" presStyleIdx="6" presStyleCnt="8"/>
      <dgm:spPr/>
      <dgm:t>
        <a:bodyPr/>
        <a:lstStyle/>
        <a:p>
          <a:endParaRPr lang="ru-RU"/>
        </a:p>
      </dgm:t>
    </dgm:pt>
    <dgm:pt modelId="{5AF7D563-7F77-4850-B0F2-4CF15F980F3D}" type="pres">
      <dgm:prSet presAssocID="{081405BF-F6F4-4C85-B0B7-E9AE63A895B2}" presName="img" presStyleLbl="fgImgPlace1" presStyleIdx="6" presStyleCnt="8" custScaleX="36861"/>
      <dgm:spPr>
        <a:blipFill rotWithShape="1">
          <a:blip xmlns:r="http://schemas.openxmlformats.org/officeDocument/2006/relationships" r:embed="rId7">
            <a:lum bright="70000" contrast="-70000"/>
          </a:blip>
          <a:stretch>
            <a:fillRect/>
          </a:stretch>
        </a:blipFill>
      </dgm:spPr>
    </dgm:pt>
    <dgm:pt modelId="{C9A313E1-5FFA-4FD2-AA8A-097ABD29578D}" type="pres">
      <dgm:prSet presAssocID="{081405BF-F6F4-4C85-B0B7-E9AE63A895B2}" presName="text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6541D5-D908-41FF-9293-8943B201E593}" type="pres">
      <dgm:prSet presAssocID="{BDF0F93F-C9B1-4714-920E-0423D9ED6ADC}" presName="spacer" presStyleCnt="0"/>
      <dgm:spPr/>
    </dgm:pt>
    <dgm:pt modelId="{C6687F0B-434E-40D0-9789-82CAD8677781}" type="pres">
      <dgm:prSet presAssocID="{30969F7B-D0C3-495A-84BD-5598782DBEB3}" presName="comp" presStyleCnt="0"/>
      <dgm:spPr/>
    </dgm:pt>
    <dgm:pt modelId="{0E093CF0-E983-40D6-8AF2-9BCAA5062CB0}" type="pres">
      <dgm:prSet presAssocID="{30969F7B-D0C3-495A-84BD-5598782DBEB3}" presName="box" presStyleLbl="node1" presStyleIdx="7" presStyleCnt="8"/>
      <dgm:spPr/>
      <dgm:t>
        <a:bodyPr/>
        <a:lstStyle/>
        <a:p>
          <a:endParaRPr lang="ru-RU"/>
        </a:p>
      </dgm:t>
    </dgm:pt>
    <dgm:pt modelId="{3BDC92B7-0ED8-4A50-8445-0FD8AA957DCF}" type="pres">
      <dgm:prSet presAssocID="{30969F7B-D0C3-495A-84BD-5598782DBEB3}" presName="img" presStyleLbl="fgImgPlace1" presStyleIdx="7" presStyleCnt="8" custScaleX="36862"/>
      <dgm:spPr>
        <a:blipFill rotWithShape="1">
          <a:blip xmlns:r="http://schemas.openxmlformats.org/officeDocument/2006/relationships" r:embed="rId8">
            <a:lum bright="70000" contrast="-70000"/>
          </a:blip>
          <a:stretch>
            <a:fillRect/>
          </a:stretch>
        </a:blipFill>
      </dgm:spPr>
    </dgm:pt>
    <dgm:pt modelId="{BA5AD956-5749-4DC4-879B-86D73B4BACDC}" type="pres">
      <dgm:prSet presAssocID="{30969F7B-D0C3-495A-84BD-5598782DBEB3}" presName="text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92AA31C-1464-41B1-A7B7-C957EA0E6183}" type="presOf" srcId="{30969F7B-D0C3-495A-84BD-5598782DBEB3}" destId="{BA5AD956-5749-4DC4-879B-86D73B4BACDC}" srcOrd="1" destOrd="0" presId="urn:microsoft.com/office/officeart/2005/8/layout/vList4"/>
    <dgm:cxn modelId="{B4BCB1D6-07C5-4F80-B8D2-B3F301BF7533}" type="presOf" srcId="{8C02B91D-8F04-476E-AAEA-B57585252B40}" destId="{BC4636C9-3AB8-4650-8DEA-EB990ED7C128}" srcOrd="0" destOrd="0" presId="urn:microsoft.com/office/officeart/2005/8/layout/vList4"/>
    <dgm:cxn modelId="{16625B45-7AF6-4FF8-944D-F7E2096900FE}" type="presOf" srcId="{1098A1E2-E126-4F07-AC78-8CB62B6DC4E8}" destId="{C762F741-2B6C-48BC-818E-41DDDC925614}" srcOrd="1" destOrd="0" presId="urn:microsoft.com/office/officeart/2005/8/layout/vList4"/>
    <dgm:cxn modelId="{C359F039-CD91-482E-BABA-64C940F19AFD}" srcId="{362247B4-F2CF-499A-B202-E3E3D6370E95}" destId="{1098A1E2-E126-4F07-AC78-8CB62B6DC4E8}" srcOrd="4" destOrd="0" parTransId="{086F43CF-1B24-41C5-ADEC-2B043114CA39}" sibTransId="{D2B62E43-490D-4830-B3F8-D5DFB944C135}"/>
    <dgm:cxn modelId="{F4F16453-DDDA-4985-B8AC-D1D3E33F5CCE}" type="presOf" srcId="{8CF874FB-9A83-4B2B-9990-D7E687533DEC}" destId="{34D7796B-04F8-429C-A356-7300E0207E39}" srcOrd="0" destOrd="0" presId="urn:microsoft.com/office/officeart/2005/8/layout/vList4"/>
    <dgm:cxn modelId="{0BF88CD6-2EDB-444E-85DD-AA018694BA19}" srcId="{362247B4-F2CF-499A-B202-E3E3D6370E95}" destId="{5B6AB605-EAEE-420C-A74C-DB3BA065FB0D}" srcOrd="1" destOrd="0" parTransId="{D49EC398-0FB2-417B-9077-DEA27E14EAFB}" sibTransId="{AF1D9BC5-0AF0-4055-8A1A-AAD693D0BB36}"/>
    <dgm:cxn modelId="{36BE2199-6D8C-438A-BB7D-5744E1171551}" srcId="{362247B4-F2CF-499A-B202-E3E3D6370E95}" destId="{081405BF-F6F4-4C85-B0B7-E9AE63A895B2}" srcOrd="6" destOrd="0" parTransId="{F6B3295E-5451-48E0-8ED9-945316C98DC5}" sibTransId="{BDF0F93F-C9B1-4714-920E-0423D9ED6ADC}"/>
    <dgm:cxn modelId="{203282EC-DD21-4E37-963D-323358B22ADA}" type="presOf" srcId="{556F6186-2176-4171-B379-CDF44C6F7C0D}" destId="{27E9018F-7C7B-4F3C-9A40-F9316B2524DB}" srcOrd="0" destOrd="0" presId="urn:microsoft.com/office/officeart/2005/8/layout/vList4"/>
    <dgm:cxn modelId="{A62E55EA-11B4-404E-8AD2-7E4352EF209F}" type="presOf" srcId="{39D38958-C0F8-46CC-8A67-E4C87CF67489}" destId="{62D47B6C-EC36-4A81-A2F8-B4EA867BBF9B}" srcOrd="1" destOrd="0" presId="urn:microsoft.com/office/officeart/2005/8/layout/vList4"/>
    <dgm:cxn modelId="{9C6C0AEC-0D1C-4CBF-AB69-AAB67CEAA755}" type="presOf" srcId="{081405BF-F6F4-4C85-B0B7-E9AE63A895B2}" destId="{C9A313E1-5FFA-4FD2-AA8A-097ABD29578D}" srcOrd="1" destOrd="0" presId="urn:microsoft.com/office/officeart/2005/8/layout/vList4"/>
    <dgm:cxn modelId="{AD43CEFD-8C37-4F81-B0F0-080C19E34A64}" type="presOf" srcId="{8C02B91D-8F04-476E-AAEA-B57585252B40}" destId="{A0E5744B-C2C1-4F3E-A0C5-6188CA8FF8B3}" srcOrd="1" destOrd="0" presId="urn:microsoft.com/office/officeart/2005/8/layout/vList4"/>
    <dgm:cxn modelId="{A8B7A52A-3A28-40E4-9665-2C29AE44C77A}" type="presOf" srcId="{8CF874FB-9A83-4B2B-9990-D7E687533DEC}" destId="{6EDFDB8A-699A-40F7-9BCE-FF3F7B652A5B}" srcOrd="1" destOrd="0" presId="urn:microsoft.com/office/officeart/2005/8/layout/vList4"/>
    <dgm:cxn modelId="{3AB28F00-9227-4C75-90A5-1B17FD6B6BE3}" type="presOf" srcId="{39D38958-C0F8-46CC-8A67-E4C87CF67489}" destId="{1861B1DD-86B1-4AD3-A998-62CC01FE9A32}" srcOrd="0" destOrd="0" presId="urn:microsoft.com/office/officeart/2005/8/layout/vList4"/>
    <dgm:cxn modelId="{E54B3746-1E49-4973-B66F-D28C1A0D0021}" srcId="{362247B4-F2CF-499A-B202-E3E3D6370E95}" destId="{8C02B91D-8F04-476E-AAEA-B57585252B40}" srcOrd="2" destOrd="0" parTransId="{3B1124C0-B50A-4542-90A6-174F8E5DBB7B}" sibTransId="{0CA50DB2-7C45-40AC-943B-3D6AEA534996}"/>
    <dgm:cxn modelId="{BFB718A3-950C-49F9-86E6-CB00F169936C}" type="presOf" srcId="{30969F7B-D0C3-495A-84BD-5598782DBEB3}" destId="{0E093CF0-E983-40D6-8AF2-9BCAA5062CB0}" srcOrd="0" destOrd="0" presId="urn:microsoft.com/office/officeart/2005/8/layout/vList4"/>
    <dgm:cxn modelId="{BE035AC3-32C8-4B2B-A5F9-598E4C11957B}" type="presOf" srcId="{1098A1E2-E126-4F07-AC78-8CB62B6DC4E8}" destId="{9D660B30-AC51-453D-9249-B53F5B4A16B6}" srcOrd="0" destOrd="0" presId="urn:microsoft.com/office/officeart/2005/8/layout/vList4"/>
    <dgm:cxn modelId="{2D197AD4-8CD9-4848-8772-9FD4E2D1BCAD}" type="presOf" srcId="{362247B4-F2CF-499A-B202-E3E3D6370E95}" destId="{6419C09B-6233-464A-A3E8-63E2C1C063BC}" srcOrd="0" destOrd="0" presId="urn:microsoft.com/office/officeart/2005/8/layout/vList4"/>
    <dgm:cxn modelId="{14CE6904-B93D-4503-A46A-2B1603C1D39F}" type="presOf" srcId="{556F6186-2176-4171-B379-CDF44C6F7C0D}" destId="{7F5E080D-635C-455C-9C94-1F9A3B74A694}" srcOrd="1" destOrd="0" presId="urn:microsoft.com/office/officeart/2005/8/layout/vList4"/>
    <dgm:cxn modelId="{061F375A-21B3-46A7-B9C1-48717858E228}" srcId="{362247B4-F2CF-499A-B202-E3E3D6370E95}" destId="{8CF874FB-9A83-4B2B-9990-D7E687533DEC}" srcOrd="5" destOrd="0" parTransId="{6B0E0F8E-15B1-4854-99FE-E84A4F927CE6}" sibTransId="{4808A114-CC8F-4860-AB14-1A9BD39B9031}"/>
    <dgm:cxn modelId="{1DDB739F-4087-4BFF-A888-ABCCA78BB811}" srcId="{362247B4-F2CF-499A-B202-E3E3D6370E95}" destId="{556F6186-2176-4171-B379-CDF44C6F7C0D}" srcOrd="0" destOrd="0" parTransId="{B37A316A-8840-4BDF-9E32-69B0060DED33}" sibTransId="{349EC16F-F4EA-4429-8FC3-0E53A1806E1A}"/>
    <dgm:cxn modelId="{B9CED590-0000-464C-81B1-A98864E7BF39}" type="presOf" srcId="{5B6AB605-EAEE-420C-A74C-DB3BA065FB0D}" destId="{E7BC829B-7AB9-4DDA-84AC-98C32B627B7D}" srcOrd="1" destOrd="0" presId="urn:microsoft.com/office/officeart/2005/8/layout/vList4"/>
    <dgm:cxn modelId="{EB900CFC-1799-4C44-A65D-4E70688BF165}" type="presOf" srcId="{5B6AB605-EAEE-420C-A74C-DB3BA065FB0D}" destId="{7E7F9591-6320-403E-8CD2-E30C1AC73774}" srcOrd="0" destOrd="0" presId="urn:microsoft.com/office/officeart/2005/8/layout/vList4"/>
    <dgm:cxn modelId="{BF7E6401-433A-4027-BB5A-9242BE112790}" srcId="{362247B4-F2CF-499A-B202-E3E3D6370E95}" destId="{30969F7B-D0C3-495A-84BD-5598782DBEB3}" srcOrd="7" destOrd="0" parTransId="{B7500E6E-FF12-4745-8961-E6D5135804C5}" sibTransId="{007EEF26-6732-4466-8CBB-C2E1D0A61FB8}"/>
    <dgm:cxn modelId="{6FCDFC01-10FF-4E23-A825-D88F3F13529A}" srcId="{362247B4-F2CF-499A-B202-E3E3D6370E95}" destId="{39D38958-C0F8-46CC-8A67-E4C87CF67489}" srcOrd="3" destOrd="0" parTransId="{7A472E49-3B6D-4818-ADA6-91704CED0194}" sibTransId="{8FF2265F-B22D-49DF-AA62-B0E6A0D79C78}"/>
    <dgm:cxn modelId="{2BB9DA8E-1924-4693-ACC2-C5A58DF7B60D}" type="presOf" srcId="{081405BF-F6F4-4C85-B0B7-E9AE63A895B2}" destId="{87B65958-35B0-4871-A564-23EB27CA4362}" srcOrd="0" destOrd="0" presId="urn:microsoft.com/office/officeart/2005/8/layout/vList4"/>
    <dgm:cxn modelId="{5FDF66A5-D9D6-447B-A9F0-17C979044026}" type="presParOf" srcId="{6419C09B-6233-464A-A3E8-63E2C1C063BC}" destId="{055D2826-035F-4CA0-B6AA-194C29268988}" srcOrd="0" destOrd="0" presId="urn:microsoft.com/office/officeart/2005/8/layout/vList4"/>
    <dgm:cxn modelId="{2428A855-A853-4F5A-91F4-D87DB4193FDD}" type="presParOf" srcId="{055D2826-035F-4CA0-B6AA-194C29268988}" destId="{27E9018F-7C7B-4F3C-9A40-F9316B2524DB}" srcOrd="0" destOrd="0" presId="urn:microsoft.com/office/officeart/2005/8/layout/vList4"/>
    <dgm:cxn modelId="{8B4643A2-CE8E-4E0E-953F-F560124D09FE}" type="presParOf" srcId="{055D2826-035F-4CA0-B6AA-194C29268988}" destId="{83FE22DD-2A9C-4289-B673-1182083643B2}" srcOrd="1" destOrd="0" presId="urn:microsoft.com/office/officeart/2005/8/layout/vList4"/>
    <dgm:cxn modelId="{FC25ABD4-5369-4BC9-999B-299E71FCA7B9}" type="presParOf" srcId="{055D2826-035F-4CA0-B6AA-194C29268988}" destId="{7F5E080D-635C-455C-9C94-1F9A3B74A694}" srcOrd="2" destOrd="0" presId="urn:microsoft.com/office/officeart/2005/8/layout/vList4"/>
    <dgm:cxn modelId="{89594F1F-36C5-4FBD-9253-3782E58454D3}" type="presParOf" srcId="{6419C09B-6233-464A-A3E8-63E2C1C063BC}" destId="{C7331182-D2B6-4A62-8067-C52B57636A33}" srcOrd="1" destOrd="0" presId="urn:microsoft.com/office/officeart/2005/8/layout/vList4"/>
    <dgm:cxn modelId="{A3B30EC5-FFE0-4F77-A29F-274BFE2F6374}" type="presParOf" srcId="{6419C09B-6233-464A-A3E8-63E2C1C063BC}" destId="{3213E2C0-A1E2-49C0-A305-EDF4762CF079}" srcOrd="2" destOrd="0" presId="urn:microsoft.com/office/officeart/2005/8/layout/vList4"/>
    <dgm:cxn modelId="{C5D44713-4260-4CC0-98C9-82F068EFFF43}" type="presParOf" srcId="{3213E2C0-A1E2-49C0-A305-EDF4762CF079}" destId="{7E7F9591-6320-403E-8CD2-E30C1AC73774}" srcOrd="0" destOrd="0" presId="urn:microsoft.com/office/officeart/2005/8/layout/vList4"/>
    <dgm:cxn modelId="{E139AB33-283C-4C91-B15E-53FDBA6AF920}" type="presParOf" srcId="{3213E2C0-A1E2-49C0-A305-EDF4762CF079}" destId="{005CAF6D-FCBC-4525-B320-92326FB819E3}" srcOrd="1" destOrd="0" presId="urn:microsoft.com/office/officeart/2005/8/layout/vList4"/>
    <dgm:cxn modelId="{7F48AF1B-752E-43A3-8EE7-2D9A2C68E15C}" type="presParOf" srcId="{3213E2C0-A1E2-49C0-A305-EDF4762CF079}" destId="{E7BC829B-7AB9-4DDA-84AC-98C32B627B7D}" srcOrd="2" destOrd="0" presId="urn:microsoft.com/office/officeart/2005/8/layout/vList4"/>
    <dgm:cxn modelId="{011EE455-31F9-4BB3-AD9A-14BBE5F40357}" type="presParOf" srcId="{6419C09B-6233-464A-A3E8-63E2C1C063BC}" destId="{C27763DA-6E7C-4439-87A5-65185458BDD8}" srcOrd="3" destOrd="0" presId="urn:microsoft.com/office/officeart/2005/8/layout/vList4"/>
    <dgm:cxn modelId="{F2FC8695-C0CF-4196-ADF5-168302AE5B03}" type="presParOf" srcId="{6419C09B-6233-464A-A3E8-63E2C1C063BC}" destId="{071B8466-AEB9-4626-9C14-BC0259F94CE6}" srcOrd="4" destOrd="0" presId="urn:microsoft.com/office/officeart/2005/8/layout/vList4"/>
    <dgm:cxn modelId="{1BF205CB-AC8B-4E24-81BC-7C5FD2D3EAC5}" type="presParOf" srcId="{071B8466-AEB9-4626-9C14-BC0259F94CE6}" destId="{BC4636C9-3AB8-4650-8DEA-EB990ED7C128}" srcOrd="0" destOrd="0" presId="urn:microsoft.com/office/officeart/2005/8/layout/vList4"/>
    <dgm:cxn modelId="{04A4D490-3A43-437E-B2DA-13BDD81C8F05}" type="presParOf" srcId="{071B8466-AEB9-4626-9C14-BC0259F94CE6}" destId="{31426E04-4E44-46C9-B9DB-10D2EA328FB6}" srcOrd="1" destOrd="0" presId="urn:microsoft.com/office/officeart/2005/8/layout/vList4"/>
    <dgm:cxn modelId="{A373A667-CD74-45B2-AD82-DB3A3C4DE70E}" type="presParOf" srcId="{071B8466-AEB9-4626-9C14-BC0259F94CE6}" destId="{A0E5744B-C2C1-4F3E-A0C5-6188CA8FF8B3}" srcOrd="2" destOrd="0" presId="urn:microsoft.com/office/officeart/2005/8/layout/vList4"/>
    <dgm:cxn modelId="{AC4C3F6F-C90A-40AB-AF6D-FA4445A504E0}" type="presParOf" srcId="{6419C09B-6233-464A-A3E8-63E2C1C063BC}" destId="{EF1BCC7A-F149-4FC8-A9F0-2B076E7CA763}" srcOrd="5" destOrd="0" presId="urn:microsoft.com/office/officeart/2005/8/layout/vList4"/>
    <dgm:cxn modelId="{E7BDC3D2-57E7-4D24-A834-7408970CAD26}" type="presParOf" srcId="{6419C09B-6233-464A-A3E8-63E2C1C063BC}" destId="{1869A1B0-1E4E-406E-83DD-7F94BA2B2F3C}" srcOrd="6" destOrd="0" presId="urn:microsoft.com/office/officeart/2005/8/layout/vList4"/>
    <dgm:cxn modelId="{3FDB3156-7F3E-4DAB-994C-304277D58A7C}" type="presParOf" srcId="{1869A1B0-1E4E-406E-83DD-7F94BA2B2F3C}" destId="{1861B1DD-86B1-4AD3-A998-62CC01FE9A32}" srcOrd="0" destOrd="0" presId="urn:microsoft.com/office/officeart/2005/8/layout/vList4"/>
    <dgm:cxn modelId="{52C15A6E-7D9E-433C-8DDE-CF6AB8B7B79F}" type="presParOf" srcId="{1869A1B0-1E4E-406E-83DD-7F94BA2B2F3C}" destId="{03CE4C6C-7F8A-4FF3-8D68-7488561D4136}" srcOrd="1" destOrd="0" presId="urn:microsoft.com/office/officeart/2005/8/layout/vList4"/>
    <dgm:cxn modelId="{0FB734D1-2CF4-4F54-9CCD-CDB369AF3F90}" type="presParOf" srcId="{1869A1B0-1E4E-406E-83DD-7F94BA2B2F3C}" destId="{62D47B6C-EC36-4A81-A2F8-B4EA867BBF9B}" srcOrd="2" destOrd="0" presId="urn:microsoft.com/office/officeart/2005/8/layout/vList4"/>
    <dgm:cxn modelId="{7EF8F2BD-C383-4FAD-BFCD-415CED9BFA60}" type="presParOf" srcId="{6419C09B-6233-464A-A3E8-63E2C1C063BC}" destId="{BF2180FA-111B-4F44-91BE-713757CBB0ED}" srcOrd="7" destOrd="0" presId="urn:microsoft.com/office/officeart/2005/8/layout/vList4"/>
    <dgm:cxn modelId="{C5FAA20D-B7F8-47CB-B581-5CE68FD7BCFF}" type="presParOf" srcId="{6419C09B-6233-464A-A3E8-63E2C1C063BC}" destId="{066BD2C5-9385-4AAC-8B98-0210ED563039}" srcOrd="8" destOrd="0" presId="urn:microsoft.com/office/officeart/2005/8/layout/vList4"/>
    <dgm:cxn modelId="{FA739D94-B89F-4F19-9E47-9DF874E70D3C}" type="presParOf" srcId="{066BD2C5-9385-4AAC-8B98-0210ED563039}" destId="{9D660B30-AC51-453D-9249-B53F5B4A16B6}" srcOrd="0" destOrd="0" presId="urn:microsoft.com/office/officeart/2005/8/layout/vList4"/>
    <dgm:cxn modelId="{279699A7-2AA9-4EDD-93C0-3510BCF7405D}" type="presParOf" srcId="{066BD2C5-9385-4AAC-8B98-0210ED563039}" destId="{8C7BBF19-D04A-4E8C-BA0E-FAAAD6D55D32}" srcOrd="1" destOrd="0" presId="urn:microsoft.com/office/officeart/2005/8/layout/vList4"/>
    <dgm:cxn modelId="{FECCB54E-BD26-4312-BAB6-5661A848C5B7}" type="presParOf" srcId="{066BD2C5-9385-4AAC-8B98-0210ED563039}" destId="{C762F741-2B6C-48BC-818E-41DDDC925614}" srcOrd="2" destOrd="0" presId="urn:microsoft.com/office/officeart/2005/8/layout/vList4"/>
    <dgm:cxn modelId="{67883011-8C0E-4DDD-B24F-3B3D74BBC603}" type="presParOf" srcId="{6419C09B-6233-464A-A3E8-63E2C1C063BC}" destId="{3388FFCA-E4BC-4D0E-9614-8C46307A5D19}" srcOrd="9" destOrd="0" presId="urn:microsoft.com/office/officeart/2005/8/layout/vList4"/>
    <dgm:cxn modelId="{E06EED52-5212-4B9E-A2E0-850159B113B2}" type="presParOf" srcId="{6419C09B-6233-464A-A3E8-63E2C1C063BC}" destId="{A7E7F930-BF44-4399-A43E-39437E09D412}" srcOrd="10" destOrd="0" presId="urn:microsoft.com/office/officeart/2005/8/layout/vList4"/>
    <dgm:cxn modelId="{8D306A62-E79E-4F69-B651-866CC0CDBFE8}" type="presParOf" srcId="{A7E7F930-BF44-4399-A43E-39437E09D412}" destId="{34D7796B-04F8-429C-A356-7300E0207E39}" srcOrd="0" destOrd="0" presId="urn:microsoft.com/office/officeart/2005/8/layout/vList4"/>
    <dgm:cxn modelId="{85412F23-6309-49D7-BA0E-8D051F59180A}" type="presParOf" srcId="{A7E7F930-BF44-4399-A43E-39437E09D412}" destId="{0053EC62-08E2-4217-96E5-BA5E3EAB1999}" srcOrd="1" destOrd="0" presId="urn:microsoft.com/office/officeart/2005/8/layout/vList4"/>
    <dgm:cxn modelId="{7C88617C-02A4-4D75-8E52-90246C053B51}" type="presParOf" srcId="{A7E7F930-BF44-4399-A43E-39437E09D412}" destId="{6EDFDB8A-699A-40F7-9BCE-FF3F7B652A5B}" srcOrd="2" destOrd="0" presId="urn:microsoft.com/office/officeart/2005/8/layout/vList4"/>
    <dgm:cxn modelId="{06BDA4AF-F84C-423D-B50E-296D5E2B50CA}" type="presParOf" srcId="{6419C09B-6233-464A-A3E8-63E2C1C063BC}" destId="{B5C318CC-AE39-48C1-8984-B17CC8F87A4D}" srcOrd="11" destOrd="0" presId="urn:microsoft.com/office/officeart/2005/8/layout/vList4"/>
    <dgm:cxn modelId="{BBC2F7AA-1CA6-4857-A49D-E2FCE4AD811B}" type="presParOf" srcId="{6419C09B-6233-464A-A3E8-63E2C1C063BC}" destId="{B3D9D740-BE97-4C7F-A7E3-3B7C58EFCE3C}" srcOrd="12" destOrd="0" presId="urn:microsoft.com/office/officeart/2005/8/layout/vList4"/>
    <dgm:cxn modelId="{B7FA790C-F81F-4196-B960-8B8E7BFFD291}" type="presParOf" srcId="{B3D9D740-BE97-4C7F-A7E3-3B7C58EFCE3C}" destId="{87B65958-35B0-4871-A564-23EB27CA4362}" srcOrd="0" destOrd="0" presId="urn:microsoft.com/office/officeart/2005/8/layout/vList4"/>
    <dgm:cxn modelId="{0DE325AA-8D6D-423D-ADE6-13D6BF583915}" type="presParOf" srcId="{B3D9D740-BE97-4C7F-A7E3-3B7C58EFCE3C}" destId="{5AF7D563-7F77-4850-B0F2-4CF15F980F3D}" srcOrd="1" destOrd="0" presId="urn:microsoft.com/office/officeart/2005/8/layout/vList4"/>
    <dgm:cxn modelId="{7FAE63BD-327A-482D-8D07-DBB2D605F685}" type="presParOf" srcId="{B3D9D740-BE97-4C7F-A7E3-3B7C58EFCE3C}" destId="{C9A313E1-5FFA-4FD2-AA8A-097ABD29578D}" srcOrd="2" destOrd="0" presId="urn:microsoft.com/office/officeart/2005/8/layout/vList4"/>
    <dgm:cxn modelId="{C08BA8C1-2B47-4618-AD3A-997144C2EAC4}" type="presParOf" srcId="{6419C09B-6233-464A-A3E8-63E2C1C063BC}" destId="{726541D5-D908-41FF-9293-8943B201E593}" srcOrd="13" destOrd="0" presId="urn:microsoft.com/office/officeart/2005/8/layout/vList4"/>
    <dgm:cxn modelId="{9A30E5E9-282E-4757-A8BD-8F7C996FACD0}" type="presParOf" srcId="{6419C09B-6233-464A-A3E8-63E2C1C063BC}" destId="{C6687F0B-434E-40D0-9789-82CAD8677781}" srcOrd="14" destOrd="0" presId="urn:microsoft.com/office/officeart/2005/8/layout/vList4"/>
    <dgm:cxn modelId="{93147F39-70C6-44E2-BD6E-3CB4E1A25BB5}" type="presParOf" srcId="{C6687F0B-434E-40D0-9789-82CAD8677781}" destId="{0E093CF0-E983-40D6-8AF2-9BCAA5062CB0}" srcOrd="0" destOrd="0" presId="urn:microsoft.com/office/officeart/2005/8/layout/vList4"/>
    <dgm:cxn modelId="{48B74BD9-488B-4C25-8DDD-CC6BF8627ED5}" type="presParOf" srcId="{C6687F0B-434E-40D0-9789-82CAD8677781}" destId="{3BDC92B7-0ED8-4A50-8445-0FD8AA957DCF}" srcOrd="1" destOrd="0" presId="urn:microsoft.com/office/officeart/2005/8/layout/vList4"/>
    <dgm:cxn modelId="{0717F6B9-B676-43B0-964B-CED167DEFA94}" type="presParOf" srcId="{C6687F0B-434E-40D0-9789-82CAD8677781}" destId="{BA5AD956-5749-4DC4-879B-86D73B4BACDC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266EF5A-3546-4803-9C80-66B6EAA6416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3DD3BE0-C255-44E7-9B41-933DDB65D6AF}">
      <dgm:prSet/>
      <dgm:spPr/>
      <dgm:t>
        <a:bodyPr/>
        <a:lstStyle/>
        <a:p>
          <a:pPr rtl="0"/>
          <a:r>
            <a:rPr lang="ru-RU" smtClean="0"/>
            <a:t>наименование программы</a:t>
          </a:r>
          <a:endParaRPr lang="ru-RU"/>
        </a:p>
      </dgm:t>
    </dgm:pt>
    <dgm:pt modelId="{5F5C0568-8B81-417E-A75A-091086E4BEEF}" type="parTrans" cxnId="{3293F169-2289-49E1-8799-04CD04B03788}">
      <dgm:prSet/>
      <dgm:spPr/>
      <dgm:t>
        <a:bodyPr/>
        <a:lstStyle/>
        <a:p>
          <a:endParaRPr lang="ru-RU"/>
        </a:p>
      </dgm:t>
    </dgm:pt>
    <dgm:pt modelId="{F82064D3-1FA5-45E8-AA71-E2D660210BE2}" type="sibTrans" cxnId="{3293F169-2289-49E1-8799-04CD04B03788}">
      <dgm:prSet/>
      <dgm:spPr/>
      <dgm:t>
        <a:bodyPr/>
        <a:lstStyle/>
        <a:p>
          <a:endParaRPr lang="ru-RU"/>
        </a:p>
      </dgm:t>
    </dgm:pt>
    <dgm:pt modelId="{9AF4DEA4-BABA-467C-897E-F65103694E2F}">
      <dgm:prSet/>
      <dgm:spPr/>
      <dgm:t>
        <a:bodyPr/>
        <a:lstStyle/>
        <a:p>
          <a:pPr rtl="0"/>
          <a:r>
            <a:rPr lang="ru-RU" smtClean="0"/>
            <a:t>основные разработчики программы </a:t>
          </a:r>
          <a:endParaRPr lang="ru-RU"/>
        </a:p>
      </dgm:t>
    </dgm:pt>
    <dgm:pt modelId="{96EDAB95-0B40-41A7-B474-C46F90553C26}" type="parTrans" cxnId="{739670FF-7E65-4024-A159-4FE932C0BA89}">
      <dgm:prSet/>
      <dgm:spPr/>
      <dgm:t>
        <a:bodyPr/>
        <a:lstStyle/>
        <a:p>
          <a:endParaRPr lang="ru-RU"/>
        </a:p>
      </dgm:t>
    </dgm:pt>
    <dgm:pt modelId="{A12B730B-B101-4E47-9958-5F1B30F36BDD}" type="sibTrans" cxnId="{739670FF-7E65-4024-A159-4FE932C0BA89}">
      <dgm:prSet/>
      <dgm:spPr/>
      <dgm:t>
        <a:bodyPr/>
        <a:lstStyle/>
        <a:p>
          <a:endParaRPr lang="ru-RU"/>
        </a:p>
      </dgm:t>
    </dgm:pt>
    <dgm:pt modelId="{288C28AE-C9A3-4E02-9940-00F4BD1EEE52}">
      <dgm:prSet/>
      <dgm:spPr/>
      <dgm:t>
        <a:bodyPr/>
        <a:lstStyle/>
        <a:p>
          <a:pPr rtl="0"/>
          <a:r>
            <a:rPr lang="ru-RU" dirty="0" smtClean="0"/>
            <a:t>основные исполнители программы </a:t>
          </a:r>
          <a:endParaRPr lang="ru-RU" dirty="0"/>
        </a:p>
      </dgm:t>
    </dgm:pt>
    <dgm:pt modelId="{242E3173-39E8-4744-94B5-10B22B4FB5C5}" type="parTrans" cxnId="{C68B2EB6-2CFC-43C5-9333-B7035CE24E14}">
      <dgm:prSet/>
      <dgm:spPr/>
      <dgm:t>
        <a:bodyPr/>
        <a:lstStyle/>
        <a:p>
          <a:endParaRPr lang="ru-RU"/>
        </a:p>
      </dgm:t>
    </dgm:pt>
    <dgm:pt modelId="{0F143D64-9925-4E78-AB6E-CC2961D8A8F8}" type="sibTrans" cxnId="{C68B2EB6-2CFC-43C5-9333-B7035CE24E14}">
      <dgm:prSet/>
      <dgm:spPr/>
      <dgm:t>
        <a:bodyPr/>
        <a:lstStyle/>
        <a:p>
          <a:endParaRPr lang="ru-RU"/>
        </a:p>
      </dgm:t>
    </dgm:pt>
    <dgm:pt modelId="{9C6B6716-B7B3-4253-B060-E67AE352ED2E}">
      <dgm:prSet/>
      <dgm:spPr/>
      <dgm:t>
        <a:bodyPr/>
        <a:lstStyle/>
        <a:p>
          <a:pPr rtl="0"/>
          <a:r>
            <a:rPr lang="ru-RU" smtClean="0"/>
            <a:t>цель программы </a:t>
          </a:r>
          <a:endParaRPr lang="ru-RU"/>
        </a:p>
      </dgm:t>
    </dgm:pt>
    <dgm:pt modelId="{DCBE1B32-9564-47A4-9F61-9D6D7C0B85FB}" type="parTrans" cxnId="{E4031667-D12C-4E85-B164-03981EFDCE78}">
      <dgm:prSet/>
      <dgm:spPr/>
      <dgm:t>
        <a:bodyPr/>
        <a:lstStyle/>
        <a:p>
          <a:endParaRPr lang="ru-RU"/>
        </a:p>
      </dgm:t>
    </dgm:pt>
    <dgm:pt modelId="{281CF133-BDAF-4181-9934-85A57D2964ED}" type="sibTrans" cxnId="{E4031667-D12C-4E85-B164-03981EFDCE78}">
      <dgm:prSet/>
      <dgm:spPr/>
      <dgm:t>
        <a:bodyPr/>
        <a:lstStyle/>
        <a:p>
          <a:endParaRPr lang="ru-RU"/>
        </a:p>
      </dgm:t>
    </dgm:pt>
    <dgm:pt modelId="{60391D40-2D77-421F-91FE-D658645D0463}">
      <dgm:prSet/>
      <dgm:spPr/>
      <dgm:t>
        <a:bodyPr/>
        <a:lstStyle/>
        <a:p>
          <a:pPr rtl="0"/>
          <a:r>
            <a:rPr lang="ru-RU" smtClean="0"/>
            <a:t>задачи программы </a:t>
          </a:r>
          <a:endParaRPr lang="ru-RU"/>
        </a:p>
      </dgm:t>
    </dgm:pt>
    <dgm:pt modelId="{6388A415-85CD-4864-B789-31023F1230B6}" type="parTrans" cxnId="{B0B2B2C6-FDFE-4332-8C2F-2ADEFF23908F}">
      <dgm:prSet/>
      <dgm:spPr/>
      <dgm:t>
        <a:bodyPr/>
        <a:lstStyle/>
        <a:p>
          <a:endParaRPr lang="ru-RU"/>
        </a:p>
      </dgm:t>
    </dgm:pt>
    <dgm:pt modelId="{E0F5F694-1F95-4D7A-B973-55C0EF55AC25}" type="sibTrans" cxnId="{B0B2B2C6-FDFE-4332-8C2F-2ADEFF23908F}">
      <dgm:prSet/>
      <dgm:spPr/>
      <dgm:t>
        <a:bodyPr/>
        <a:lstStyle/>
        <a:p>
          <a:endParaRPr lang="ru-RU"/>
        </a:p>
      </dgm:t>
    </dgm:pt>
    <dgm:pt modelId="{8BAF559A-9604-41D6-AF84-8FA4991C858C}">
      <dgm:prSet/>
      <dgm:spPr/>
      <dgm:t>
        <a:bodyPr/>
        <a:lstStyle/>
        <a:p>
          <a:pPr rtl="0"/>
          <a:r>
            <a:rPr lang="ru-RU" smtClean="0"/>
            <a:t>основные показатели (индикаторы) </a:t>
          </a:r>
          <a:endParaRPr lang="ru-RU"/>
        </a:p>
      </dgm:t>
    </dgm:pt>
    <dgm:pt modelId="{9DE0D34B-2519-4156-80CA-7FE7DD003268}" type="parTrans" cxnId="{FB2137B2-0134-4ACC-93A3-904495B2008C}">
      <dgm:prSet/>
      <dgm:spPr/>
      <dgm:t>
        <a:bodyPr/>
        <a:lstStyle/>
        <a:p>
          <a:endParaRPr lang="ru-RU"/>
        </a:p>
      </dgm:t>
    </dgm:pt>
    <dgm:pt modelId="{E4E72445-6A58-4301-AEC6-794909644865}" type="sibTrans" cxnId="{FB2137B2-0134-4ACC-93A3-904495B2008C}">
      <dgm:prSet/>
      <dgm:spPr/>
      <dgm:t>
        <a:bodyPr/>
        <a:lstStyle/>
        <a:p>
          <a:endParaRPr lang="ru-RU"/>
        </a:p>
      </dgm:t>
    </dgm:pt>
    <dgm:pt modelId="{12BB5480-EDCD-4334-ACE8-760B9886A6F9}">
      <dgm:prSet/>
      <dgm:spPr/>
      <dgm:t>
        <a:bodyPr/>
        <a:lstStyle/>
        <a:p>
          <a:pPr rtl="0"/>
          <a:r>
            <a:rPr lang="ru-RU" smtClean="0"/>
            <a:t>срок реализации программы </a:t>
          </a:r>
          <a:endParaRPr lang="ru-RU"/>
        </a:p>
      </dgm:t>
    </dgm:pt>
    <dgm:pt modelId="{8339AB76-14DA-4521-869B-13F4C1B28CB1}" type="parTrans" cxnId="{49E7F8C5-F9D9-4676-A24A-1D8C9EF43EAD}">
      <dgm:prSet/>
      <dgm:spPr/>
      <dgm:t>
        <a:bodyPr/>
        <a:lstStyle/>
        <a:p>
          <a:endParaRPr lang="ru-RU"/>
        </a:p>
      </dgm:t>
    </dgm:pt>
    <dgm:pt modelId="{DF4131DB-5D08-4061-ABE5-BB661744C84E}" type="sibTrans" cxnId="{49E7F8C5-F9D9-4676-A24A-1D8C9EF43EAD}">
      <dgm:prSet/>
      <dgm:spPr/>
      <dgm:t>
        <a:bodyPr/>
        <a:lstStyle/>
        <a:p>
          <a:endParaRPr lang="ru-RU"/>
        </a:p>
      </dgm:t>
    </dgm:pt>
    <dgm:pt modelId="{F5AD492D-469D-483D-A1CB-C1885C5BFF3B}">
      <dgm:prSet/>
      <dgm:spPr/>
      <dgm:t>
        <a:bodyPr/>
        <a:lstStyle/>
        <a:p>
          <a:pPr rtl="0"/>
          <a:r>
            <a:rPr lang="ru-RU" smtClean="0"/>
            <a:t>механизм реализации программы</a:t>
          </a:r>
          <a:endParaRPr lang="ru-RU"/>
        </a:p>
      </dgm:t>
    </dgm:pt>
    <dgm:pt modelId="{BBE587EB-3BAE-4AEB-8E6F-488C3E649E6E}" type="parTrans" cxnId="{7FB4DD19-4F23-464D-BD9C-0791E70AD8F4}">
      <dgm:prSet/>
      <dgm:spPr/>
      <dgm:t>
        <a:bodyPr/>
        <a:lstStyle/>
        <a:p>
          <a:endParaRPr lang="ru-RU"/>
        </a:p>
      </dgm:t>
    </dgm:pt>
    <dgm:pt modelId="{32CD2CD6-EE28-4B0D-93EE-A2ACB8B5811C}" type="sibTrans" cxnId="{7FB4DD19-4F23-464D-BD9C-0791E70AD8F4}">
      <dgm:prSet/>
      <dgm:spPr/>
      <dgm:t>
        <a:bodyPr/>
        <a:lstStyle/>
        <a:p>
          <a:endParaRPr lang="ru-RU"/>
        </a:p>
      </dgm:t>
    </dgm:pt>
    <dgm:pt modelId="{98F70D2B-4B7A-4EE3-9C1F-59B27A16AEC3}">
      <dgm:prSet/>
      <dgm:spPr/>
      <dgm:t>
        <a:bodyPr/>
        <a:lstStyle/>
        <a:p>
          <a:pPr rtl="0"/>
          <a:r>
            <a:rPr lang="ru-RU" smtClean="0"/>
            <a:t>ожидаемые результаты реализации</a:t>
          </a:r>
          <a:endParaRPr lang="ru-RU"/>
        </a:p>
      </dgm:t>
    </dgm:pt>
    <dgm:pt modelId="{99126FCB-C599-43DE-B8D1-7E747A668651}" type="parTrans" cxnId="{D2301295-C8D7-438E-A72B-23858200403A}">
      <dgm:prSet/>
      <dgm:spPr/>
      <dgm:t>
        <a:bodyPr/>
        <a:lstStyle/>
        <a:p>
          <a:endParaRPr lang="ru-RU"/>
        </a:p>
      </dgm:t>
    </dgm:pt>
    <dgm:pt modelId="{892283C8-9AFA-41CE-BE64-38202FE05BFC}" type="sibTrans" cxnId="{D2301295-C8D7-438E-A72B-23858200403A}">
      <dgm:prSet/>
      <dgm:spPr/>
      <dgm:t>
        <a:bodyPr/>
        <a:lstStyle/>
        <a:p>
          <a:endParaRPr lang="ru-RU"/>
        </a:p>
      </dgm:t>
    </dgm:pt>
    <dgm:pt modelId="{D3676048-6E9F-49B1-A597-7721D3BA4177}">
      <dgm:prSet/>
      <dgm:spPr/>
      <dgm:t>
        <a:bodyPr/>
        <a:lstStyle/>
        <a:p>
          <a:pPr rtl="0"/>
          <a:r>
            <a:rPr lang="ru-RU" smtClean="0"/>
            <a:t>контроль реализации программы</a:t>
          </a:r>
          <a:endParaRPr lang="ru-RU"/>
        </a:p>
      </dgm:t>
    </dgm:pt>
    <dgm:pt modelId="{461308B6-DF80-49E1-833F-1264D919856E}" type="parTrans" cxnId="{0C4C5A91-C757-4052-BCAD-10AA84D2CCCF}">
      <dgm:prSet/>
      <dgm:spPr/>
      <dgm:t>
        <a:bodyPr/>
        <a:lstStyle/>
        <a:p>
          <a:endParaRPr lang="ru-RU"/>
        </a:p>
      </dgm:t>
    </dgm:pt>
    <dgm:pt modelId="{A962D5EA-1D6E-4CFB-8711-2F0B1A868CA3}" type="sibTrans" cxnId="{0C4C5A91-C757-4052-BCAD-10AA84D2CCCF}">
      <dgm:prSet/>
      <dgm:spPr/>
      <dgm:t>
        <a:bodyPr/>
        <a:lstStyle/>
        <a:p>
          <a:endParaRPr lang="ru-RU"/>
        </a:p>
      </dgm:t>
    </dgm:pt>
    <dgm:pt modelId="{D8BD8FB4-ACAC-4550-A8AE-EC21F24E60D7}">
      <dgm:prSet/>
      <dgm:spPr/>
      <dgm:t>
        <a:bodyPr/>
        <a:lstStyle/>
        <a:p>
          <a:r>
            <a:rPr lang="ru-RU" dirty="0" smtClean="0"/>
            <a:t>Нормативные основания программы</a:t>
          </a:r>
          <a:endParaRPr lang="ru-RU" dirty="0"/>
        </a:p>
      </dgm:t>
    </dgm:pt>
    <dgm:pt modelId="{1177729D-E872-4BAF-AB2D-E551873073E2}" type="parTrans" cxnId="{C48F1313-4017-405D-BEF1-BE2BA6C09F43}">
      <dgm:prSet/>
      <dgm:spPr/>
    </dgm:pt>
    <dgm:pt modelId="{CC593BC5-5AE1-4107-BD7A-BEC041646F85}" type="sibTrans" cxnId="{C48F1313-4017-405D-BEF1-BE2BA6C09F43}">
      <dgm:prSet/>
      <dgm:spPr/>
    </dgm:pt>
    <dgm:pt modelId="{E318AC06-C78C-4E59-A49B-FAACA14E4F6D}" type="pres">
      <dgm:prSet presAssocID="{9266EF5A-3546-4803-9C80-66B6EAA6416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D595E0C-0383-46C8-9A51-CACB92C2A2B0}" type="pres">
      <dgm:prSet presAssocID="{73DD3BE0-C255-44E7-9B41-933DDB65D6AF}" presName="parentText" presStyleLbl="node1" presStyleIdx="0" presStyleCnt="11" custLinFactNeighborX="-287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6FEDA6-6021-4807-9F4F-A15A7720A2E6}" type="pres">
      <dgm:prSet presAssocID="{F82064D3-1FA5-45E8-AA71-E2D660210BE2}" presName="spacer" presStyleCnt="0"/>
      <dgm:spPr/>
    </dgm:pt>
    <dgm:pt modelId="{26FB49C4-9002-4527-84CE-99B68B2C5C1D}" type="pres">
      <dgm:prSet presAssocID="{9AF4DEA4-BABA-467C-897E-F65103694E2F}" presName="parentText" presStyleLbl="node1" presStyleIdx="1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9BB9C5-B3E4-43DA-B1F4-A74E07C08CB6}" type="pres">
      <dgm:prSet presAssocID="{A12B730B-B101-4E47-9958-5F1B30F36BDD}" presName="spacer" presStyleCnt="0"/>
      <dgm:spPr/>
    </dgm:pt>
    <dgm:pt modelId="{1A012F80-FEC5-467F-AF4E-2158578C0376}" type="pres">
      <dgm:prSet presAssocID="{288C28AE-C9A3-4E02-9940-00F4BD1EEE52}" presName="parentText" presStyleLbl="node1" presStyleIdx="2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30AB1A-83D1-46B2-B9D8-A71871BB79D7}" type="pres">
      <dgm:prSet presAssocID="{0F143D64-9925-4E78-AB6E-CC2961D8A8F8}" presName="spacer" presStyleCnt="0"/>
      <dgm:spPr/>
    </dgm:pt>
    <dgm:pt modelId="{D4298B55-029D-49FA-800F-D239A0432836}" type="pres">
      <dgm:prSet presAssocID="{D8BD8FB4-ACAC-4550-A8AE-EC21F24E60D7}" presName="parentText" presStyleLbl="node1" presStyleIdx="3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F2411C-E58F-4A36-9AC4-5828CA78AC5F}" type="pres">
      <dgm:prSet presAssocID="{CC593BC5-5AE1-4107-BD7A-BEC041646F85}" presName="spacer" presStyleCnt="0"/>
      <dgm:spPr/>
    </dgm:pt>
    <dgm:pt modelId="{C7EF434F-8384-4FA6-AC26-2EAD5313003F}" type="pres">
      <dgm:prSet presAssocID="{9C6B6716-B7B3-4253-B060-E67AE352ED2E}" presName="parentText" presStyleLbl="node1" presStyleIdx="4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20A260-6365-4E6E-BBBF-95E1D4C14DDA}" type="pres">
      <dgm:prSet presAssocID="{281CF133-BDAF-4181-9934-85A57D2964ED}" presName="spacer" presStyleCnt="0"/>
      <dgm:spPr/>
    </dgm:pt>
    <dgm:pt modelId="{1232A543-1389-4C0B-9473-895034520AB9}" type="pres">
      <dgm:prSet presAssocID="{60391D40-2D77-421F-91FE-D658645D0463}" presName="parentText" presStyleLbl="node1" presStyleIdx="5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866B62-7894-49E5-A144-1CA5FBF1717E}" type="pres">
      <dgm:prSet presAssocID="{E0F5F694-1F95-4D7A-B973-55C0EF55AC25}" presName="spacer" presStyleCnt="0"/>
      <dgm:spPr/>
    </dgm:pt>
    <dgm:pt modelId="{2DF0FB80-6209-4283-B0BD-044A4AA8EAF4}" type="pres">
      <dgm:prSet presAssocID="{8BAF559A-9604-41D6-AF84-8FA4991C858C}" presName="parentText" presStyleLbl="node1" presStyleIdx="6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809589-068F-45D0-BEF6-9B0D7A3750B4}" type="pres">
      <dgm:prSet presAssocID="{E4E72445-6A58-4301-AEC6-794909644865}" presName="spacer" presStyleCnt="0"/>
      <dgm:spPr/>
    </dgm:pt>
    <dgm:pt modelId="{65444F29-36DC-43A9-AE34-54DC332851B0}" type="pres">
      <dgm:prSet presAssocID="{12BB5480-EDCD-4334-ACE8-760B9886A6F9}" presName="parentText" presStyleLbl="node1" presStyleIdx="7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B0CEB4-8109-4B4A-BF91-3BCCFDEBEE00}" type="pres">
      <dgm:prSet presAssocID="{DF4131DB-5D08-4061-ABE5-BB661744C84E}" presName="spacer" presStyleCnt="0"/>
      <dgm:spPr/>
    </dgm:pt>
    <dgm:pt modelId="{4B7A99B8-B23B-4439-BDE2-3DA8E26BF3EC}" type="pres">
      <dgm:prSet presAssocID="{F5AD492D-469D-483D-A1CB-C1885C5BFF3B}" presName="parentText" presStyleLbl="node1" presStyleIdx="8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82DCF0-E6A1-4979-BF8B-97917801B8C8}" type="pres">
      <dgm:prSet presAssocID="{32CD2CD6-EE28-4B0D-93EE-A2ACB8B5811C}" presName="spacer" presStyleCnt="0"/>
      <dgm:spPr/>
    </dgm:pt>
    <dgm:pt modelId="{3666A55F-DB88-49AD-AB11-764AC53E75CF}" type="pres">
      <dgm:prSet presAssocID="{98F70D2B-4B7A-4EE3-9C1F-59B27A16AEC3}" presName="parentText" presStyleLbl="node1" presStyleIdx="9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984AAE-B99D-48F4-B645-8E972387517B}" type="pres">
      <dgm:prSet presAssocID="{892283C8-9AFA-41CE-BE64-38202FE05BFC}" presName="spacer" presStyleCnt="0"/>
      <dgm:spPr/>
    </dgm:pt>
    <dgm:pt modelId="{1477B5D6-4790-4C0F-927C-350F838CB8F1}" type="pres">
      <dgm:prSet presAssocID="{D3676048-6E9F-49B1-A597-7721D3BA4177}" presName="parentText" presStyleLbl="node1" presStyleIdx="10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2301295-C8D7-438E-A72B-23858200403A}" srcId="{9266EF5A-3546-4803-9C80-66B6EAA64163}" destId="{98F70D2B-4B7A-4EE3-9C1F-59B27A16AEC3}" srcOrd="9" destOrd="0" parTransId="{99126FCB-C599-43DE-B8D1-7E747A668651}" sibTransId="{892283C8-9AFA-41CE-BE64-38202FE05BFC}"/>
    <dgm:cxn modelId="{0C4C5A91-C757-4052-BCAD-10AA84D2CCCF}" srcId="{9266EF5A-3546-4803-9C80-66B6EAA64163}" destId="{D3676048-6E9F-49B1-A597-7721D3BA4177}" srcOrd="10" destOrd="0" parTransId="{461308B6-DF80-49E1-833F-1264D919856E}" sibTransId="{A962D5EA-1D6E-4CFB-8711-2F0B1A868CA3}"/>
    <dgm:cxn modelId="{1240AC96-D8C2-4413-B408-FE0FCCFCACC4}" type="presOf" srcId="{12BB5480-EDCD-4334-ACE8-760B9886A6F9}" destId="{65444F29-36DC-43A9-AE34-54DC332851B0}" srcOrd="0" destOrd="0" presId="urn:microsoft.com/office/officeart/2005/8/layout/vList2"/>
    <dgm:cxn modelId="{FCDD6838-1AE1-4C19-89F5-F27D4F74D199}" type="presOf" srcId="{98F70D2B-4B7A-4EE3-9C1F-59B27A16AEC3}" destId="{3666A55F-DB88-49AD-AB11-764AC53E75CF}" srcOrd="0" destOrd="0" presId="urn:microsoft.com/office/officeart/2005/8/layout/vList2"/>
    <dgm:cxn modelId="{B0B2B2C6-FDFE-4332-8C2F-2ADEFF23908F}" srcId="{9266EF5A-3546-4803-9C80-66B6EAA64163}" destId="{60391D40-2D77-421F-91FE-D658645D0463}" srcOrd="5" destOrd="0" parTransId="{6388A415-85CD-4864-B789-31023F1230B6}" sibTransId="{E0F5F694-1F95-4D7A-B973-55C0EF55AC25}"/>
    <dgm:cxn modelId="{C68B2EB6-2CFC-43C5-9333-B7035CE24E14}" srcId="{9266EF5A-3546-4803-9C80-66B6EAA64163}" destId="{288C28AE-C9A3-4E02-9940-00F4BD1EEE52}" srcOrd="2" destOrd="0" parTransId="{242E3173-39E8-4744-94B5-10B22B4FB5C5}" sibTransId="{0F143D64-9925-4E78-AB6E-CC2961D8A8F8}"/>
    <dgm:cxn modelId="{40D42FF0-118D-4013-9295-3AB75F1B7119}" type="presOf" srcId="{288C28AE-C9A3-4E02-9940-00F4BD1EEE52}" destId="{1A012F80-FEC5-467F-AF4E-2158578C0376}" srcOrd="0" destOrd="0" presId="urn:microsoft.com/office/officeart/2005/8/layout/vList2"/>
    <dgm:cxn modelId="{5134607D-4230-4F56-9247-E4833FB19B48}" type="presOf" srcId="{73DD3BE0-C255-44E7-9B41-933DDB65D6AF}" destId="{7D595E0C-0383-46C8-9A51-CACB92C2A2B0}" srcOrd="0" destOrd="0" presId="urn:microsoft.com/office/officeart/2005/8/layout/vList2"/>
    <dgm:cxn modelId="{E4031667-D12C-4E85-B164-03981EFDCE78}" srcId="{9266EF5A-3546-4803-9C80-66B6EAA64163}" destId="{9C6B6716-B7B3-4253-B060-E67AE352ED2E}" srcOrd="4" destOrd="0" parTransId="{DCBE1B32-9564-47A4-9F61-9D6D7C0B85FB}" sibTransId="{281CF133-BDAF-4181-9934-85A57D2964ED}"/>
    <dgm:cxn modelId="{739670FF-7E65-4024-A159-4FE932C0BA89}" srcId="{9266EF5A-3546-4803-9C80-66B6EAA64163}" destId="{9AF4DEA4-BABA-467C-897E-F65103694E2F}" srcOrd="1" destOrd="0" parTransId="{96EDAB95-0B40-41A7-B474-C46F90553C26}" sibTransId="{A12B730B-B101-4E47-9958-5F1B30F36BDD}"/>
    <dgm:cxn modelId="{E6682FF3-A6B3-4ABC-AF60-80E0523334CD}" type="presOf" srcId="{9C6B6716-B7B3-4253-B060-E67AE352ED2E}" destId="{C7EF434F-8384-4FA6-AC26-2EAD5313003F}" srcOrd="0" destOrd="0" presId="urn:microsoft.com/office/officeart/2005/8/layout/vList2"/>
    <dgm:cxn modelId="{C48F1313-4017-405D-BEF1-BE2BA6C09F43}" srcId="{9266EF5A-3546-4803-9C80-66B6EAA64163}" destId="{D8BD8FB4-ACAC-4550-A8AE-EC21F24E60D7}" srcOrd="3" destOrd="0" parTransId="{1177729D-E872-4BAF-AB2D-E551873073E2}" sibTransId="{CC593BC5-5AE1-4107-BD7A-BEC041646F85}"/>
    <dgm:cxn modelId="{7FB4DD19-4F23-464D-BD9C-0791E70AD8F4}" srcId="{9266EF5A-3546-4803-9C80-66B6EAA64163}" destId="{F5AD492D-469D-483D-A1CB-C1885C5BFF3B}" srcOrd="8" destOrd="0" parTransId="{BBE587EB-3BAE-4AEB-8E6F-488C3E649E6E}" sibTransId="{32CD2CD6-EE28-4B0D-93EE-A2ACB8B5811C}"/>
    <dgm:cxn modelId="{C0DD5B25-CAC9-465E-84DE-34C4180F8C6C}" type="presOf" srcId="{9AF4DEA4-BABA-467C-897E-F65103694E2F}" destId="{26FB49C4-9002-4527-84CE-99B68B2C5C1D}" srcOrd="0" destOrd="0" presId="urn:microsoft.com/office/officeart/2005/8/layout/vList2"/>
    <dgm:cxn modelId="{64E99189-BD42-4C0E-A3B0-0E69A9CF8E91}" type="presOf" srcId="{D3676048-6E9F-49B1-A597-7721D3BA4177}" destId="{1477B5D6-4790-4C0F-927C-350F838CB8F1}" srcOrd="0" destOrd="0" presId="urn:microsoft.com/office/officeart/2005/8/layout/vList2"/>
    <dgm:cxn modelId="{3293F169-2289-49E1-8799-04CD04B03788}" srcId="{9266EF5A-3546-4803-9C80-66B6EAA64163}" destId="{73DD3BE0-C255-44E7-9B41-933DDB65D6AF}" srcOrd="0" destOrd="0" parTransId="{5F5C0568-8B81-417E-A75A-091086E4BEEF}" sibTransId="{F82064D3-1FA5-45E8-AA71-E2D660210BE2}"/>
    <dgm:cxn modelId="{34121BD4-F33E-4ABC-A2FC-D77DAF93E930}" type="presOf" srcId="{D8BD8FB4-ACAC-4550-A8AE-EC21F24E60D7}" destId="{D4298B55-029D-49FA-800F-D239A0432836}" srcOrd="0" destOrd="0" presId="urn:microsoft.com/office/officeart/2005/8/layout/vList2"/>
    <dgm:cxn modelId="{2274965F-4049-4CDB-8C76-AC2C39052671}" type="presOf" srcId="{8BAF559A-9604-41D6-AF84-8FA4991C858C}" destId="{2DF0FB80-6209-4283-B0BD-044A4AA8EAF4}" srcOrd="0" destOrd="0" presId="urn:microsoft.com/office/officeart/2005/8/layout/vList2"/>
    <dgm:cxn modelId="{55A1F0CD-253C-4573-BD0A-215C4167A8F1}" type="presOf" srcId="{F5AD492D-469D-483D-A1CB-C1885C5BFF3B}" destId="{4B7A99B8-B23B-4439-BDE2-3DA8E26BF3EC}" srcOrd="0" destOrd="0" presId="urn:microsoft.com/office/officeart/2005/8/layout/vList2"/>
    <dgm:cxn modelId="{5720664C-E1F5-47C4-BCFA-120E7DF8A601}" type="presOf" srcId="{9266EF5A-3546-4803-9C80-66B6EAA64163}" destId="{E318AC06-C78C-4E59-A49B-FAACA14E4F6D}" srcOrd="0" destOrd="0" presId="urn:microsoft.com/office/officeart/2005/8/layout/vList2"/>
    <dgm:cxn modelId="{89E4A857-B2CC-428D-970E-EDEAF6E3BB0F}" type="presOf" srcId="{60391D40-2D77-421F-91FE-D658645D0463}" destId="{1232A543-1389-4C0B-9473-895034520AB9}" srcOrd="0" destOrd="0" presId="urn:microsoft.com/office/officeart/2005/8/layout/vList2"/>
    <dgm:cxn modelId="{FB2137B2-0134-4ACC-93A3-904495B2008C}" srcId="{9266EF5A-3546-4803-9C80-66B6EAA64163}" destId="{8BAF559A-9604-41D6-AF84-8FA4991C858C}" srcOrd="6" destOrd="0" parTransId="{9DE0D34B-2519-4156-80CA-7FE7DD003268}" sibTransId="{E4E72445-6A58-4301-AEC6-794909644865}"/>
    <dgm:cxn modelId="{49E7F8C5-F9D9-4676-A24A-1D8C9EF43EAD}" srcId="{9266EF5A-3546-4803-9C80-66B6EAA64163}" destId="{12BB5480-EDCD-4334-ACE8-760B9886A6F9}" srcOrd="7" destOrd="0" parTransId="{8339AB76-14DA-4521-869B-13F4C1B28CB1}" sibTransId="{DF4131DB-5D08-4061-ABE5-BB661744C84E}"/>
    <dgm:cxn modelId="{BCB25D10-E3D0-4EAD-9025-1FE3A8AB010B}" type="presParOf" srcId="{E318AC06-C78C-4E59-A49B-FAACA14E4F6D}" destId="{7D595E0C-0383-46C8-9A51-CACB92C2A2B0}" srcOrd="0" destOrd="0" presId="urn:microsoft.com/office/officeart/2005/8/layout/vList2"/>
    <dgm:cxn modelId="{58753222-343A-4580-A8EC-BAA06886AC31}" type="presParOf" srcId="{E318AC06-C78C-4E59-A49B-FAACA14E4F6D}" destId="{216FEDA6-6021-4807-9F4F-A15A7720A2E6}" srcOrd="1" destOrd="0" presId="urn:microsoft.com/office/officeart/2005/8/layout/vList2"/>
    <dgm:cxn modelId="{F42DE864-1F0F-4261-A5AA-8C0213B3B10C}" type="presParOf" srcId="{E318AC06-C78C-4E59-A49B-FAACA14E4F6D}" destId="{26FB49C4-9002-4527-84CE-99B68B2C5C1D}" srcOrd="2" destOrd="0" presId="urn:microsoft.com/office/officeart/2005/8/layout/vList2"/>
    <dgm:cxn modelId="{61021F24-D619-4F58-B4EC-0EC3D3ABD8F1}" type="presParOf" srcId="{E318AC06-C78C-4E59-A49B-FAACA14E4F6D}" destId="{729BB9C5-B3E4-43DA-B1F4-A74E07C08CB6}" srcOrd="3" destOrd="0" presId="urn:microsoft.com/office/officeart/2005/8/layout/vList2"/>
    <dgm:cxn modelId="{6568E4CD-4063-49CF-9DD7-07D2992EE34C}" type="presParOf" srcId="{E318AC06-C78C-4E59-A49B-FAACA14E4F6D}" destId="{1A012F80-FEC5-467F-AF4E-2158578C0376}" srcOrd="4" destOrd="0" presId="urn:microsoft.com/office/officeart/2005/8/layout/vList2"/>
    <dgm:cxn modelId="{D83BAA71-3367-4002-A017-9F73AF711072}" type="presParOf" srcId="{E318AC06-C78C-4E59-A49B-FAACA14E4F6D}" destId="{FD30AB1A-83D1-46B2-B9D8-A71871BB79D7}" srcOrd="5" destOrd="0" presId="urn:microsoft.com/office/officeart/2005/8/layout/vList2"/>
    <dgm:cxn modelId="{6644290D-FAAB-4F72-A042-4A7C6DCB0249}" type="presParOf" srcId="{E318AC06-C78C-4E59-A49B-FAACA14E4F6D}" destId="{D4298B55-029D-49FA-800F-D239A0432836}" srcOrd="6" destOrd="0" presId="urn:microsoft.com/office/officeart/2005/8/layout/vList2"/>
    <dgm:cxn modelId="{4AC31419-99D5-472E-9A52-71212A55AFA1}" type="presParOf" srcId="{E318AC06-C78C-4E59-A49B-FAACA14E4F6D}" destId="{E5F2411C-E58F-4A36-9AC4-5828CA78AC5F}" srcOrd="7" destOrd="0" presId="urn:microsoft.com/office/officeart/2005/8/layout/vList2"/>
    <dgm:cxn modelId="{7CB12C2A-35DC-40E1-96D4-F670C4AB3EBE}" type="presParOf" srcId="{E318AC06-C78C-4E59-A49B-FAACA14E4F6D}" destId="{C7EF434F-8384-4FA6-AC26-2EAD5313003F}" srcOrd="8" destOrd="0" presId="urn:microsoft.com/office/officeart/2005/8/layout/vList2"/>
    <dgm:cxn modelId="{3775B5BB-2BBE-4263-8C0C-4E94FBF6DDDF}" type="presParOf" srcId="{E318AC06-C78C-4E59-A49B-FAACA14E4F6D}" destId="{7320A260-6365-4E6E-BBBF-95E1D4C14DDA}" srcOrd="9" destOrd="0" presId="urn:microsoft.com/office/officeart/2005/8/layout/vList2"/>
    <dgm:cxn modelId="{EBE48005-9695-459E-97C0-BD157FA38813}" type="presParOf" srcId="{E318AC06-C78C-4E59-A49B-FAACA14E4F6D}" destId="{1232A543-1389-4C0B-9473-895034520AB9}" srcOrd="10" destOrd="0" presId="urn:microsoft.com/office/officeart/2005/8/layout/vList2"/>
    <dgm:cxn modelId="{3273B6A1-F49F-42BD-926A-F1D6DBB79C64}" type="presParOf" srcId="{E318AC06-C78C-4E59-A49B-FAACA14E4F6D}" destId="{AE866B62-7894-49E5-A144-1CA5FBF1717E}" srcOrd="11" destOrd="0" presId="urn:microsoft.com/office/officeart/2005/8/layout/vList2"/>
    <dgm:cxn modelId="{6C460583-7FAC-4271-A832-91CA7A9E1C33}" type="presParOf" srcId="{E318AC06-C78C-4E59-A49B-FAACA14E4F6D}" destId="{2DF0FB80-6209-4283-B0BD-044A4AA8EAF4}" srcOrd="12" destOrd="0" presId="urn:microsoft.com/office/officeart/2005/8/layout/vList2"/>
    <dgm:cxn modelId="{C1130733-B862-423B-B7A9-0509A22CE5E6}" type="presParOf" srcId="{E318AC06-C78C-4E59-A49B-FAACA14E4F6D}" destId="{22809589-068F-45D0-BEF6-9B0D7A3750B4}" srcOrd="13" destOrd="0" presId="urn:microsoft.com/office/officeart/2005/8/layout/vList2"/>
    <dgm:cxn modelId="{24853A67-52D0-49EB-A197-3AE53EB9AD9E}" type="presParOf" srcId="{E318AC06-C78C-4E59-A49B-FAACA14E4F6D}" destId="{65444F29-36DC-43A9-AE34-54DC332851B0}" srcOrd="14" destOrd="0" presId="urn:microsoft.com/office/officeart/2005/8/layout/vList2"/>
    <dgm:cxn modelId="{BC3C7A2B-BC12-4514-BDE3-10464AFAE4C0}" type="presParOf" srcId="{E318AC06-C78C-4E59-A49B-FAACA14E4F6D}" destId="{F8B0CEB4-8109-4B4A-BF91-3BCCFDEBEE00}" srcOrd="15" destOrd="0" presId="urn:microsoft.com/office/officeart/2005/8/layout/vList2"/>
    <dgm:cxn modelId="{BDEDD94D-E84D-4DEE-84BC-4B7BFF53A1B5}" type="presParOf" srcId="{E318AC06-C78C-4E59-A49B-FAACA14E4F6D}" destId="{4B7A99B8-B23B-4439-BDE2-3DA8E26BF3EC}" srcOrd="16" destOrd="0" presId="urn:microsoft.com/office/officeart/2005/8/layout/vList2"/>
    <dgm:cxn modelId="{1501F546-2758-4BD4-A5A5-B93E61D3F1F0}" type="presParOf" srcId="{E318AC06-C78C-4E59-A49B-FAACA14E4F6D}" destId="{8482DCF0-E6A1-4979-BF8B-97917801B8C8}" srcOrd="17" destOrd="0" presId="urn:microsoft.com/office/officeart/2005/8/layout/vList2"/>
    <dgm:cxn modelId="{74700631-F367-40E1-965E-A858DBA2546C}" type="presParOf" srcId="{E318AC06-C78C-4E59-A49B-FAACA14E4F6D}" destId="{3666A55F-DB88-49AD-AB11-764AC53E75CF}" srcOrd="18" destOrd="0" presId="urn:microsoft.com/office/officeart/2005/8/layout/vList2"/>
    <dgm:cxn modelId="{6D4BC869-59A3-4343-81E7-9E0F9D612935}" type="presParOf" srcId="{E318AC06-C78C-4E59-A49B-FAACA14E4F6D}" destId="{13984AAE-B99D-48F4-B645-8E972387517B}" srcOrd="19" destOrd="0" presId="urn:microsoft.com/office/officeart/2005/8/layout/vList2"/>
    <dgm:cxn modelId="{35BE8803-BF01-4A2F-9362-5BF95B64D6F7}" type="presParOf" srcId="{E318AC06-C78C-4E59-A49B-FAACA14E4F6D}" destId="{1477B5D6-4790-4C0F-927C-350F838CB8F1}" srcOrd="2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523F11-B360-4523-BD9C-FB1453A8BEB6}">
      <dsp:nvSpPr>
        <dsp:cNvPr id="0" name=""/>
        <dsp:cNvSpPr/>
      </dsp:nvSpPr>
      <dsp:spPr>
        <a:xfrm>
          <a:off x="0" y="0"/>
          <a:ext cx="9688613" cy="15360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/>
            <a:t>Подготовительный этап: </a:t>
          </a:r>
          <a:r>
            <a:rPr lang="ru-RU" sz="1800" kern="1200" dirty="0"/>
            <a:t>создается рабочая группа, проводится согласование позиций по основному содержанию программы со всеми участниками: органами управления образованием, образовательными организациями, органами местного самоуправления, общественными </a:t>
          </a:r>
          <a:r>
            <a:rPr lang="ru-RU" sz="1800" kern="1200" dirty="0" smtClean="0"/>
            <a:t>организациями, </a:t>
          </a:r>
          <a:r>
            <a:rPr lang="ru-RU" sz="1800" kern="1200" dirty="0"/>
            <a:t>представителями родительской общественности.</a:t>
          </a:r>
        </a:p>
      </dsp:txBody>
      <dsp:txXfrm>
        <a:off x="44989" y="44989"/>
        <a:ext cx="8031105" cy="1446063"/>
      </dsp:txXfrm>
    </dsp:sp>
    <dsp:sp modelId="{AD56AF84-8F30-46E6-B75C-2F855CFC6CA8}">
      <dsp:nvSpPr>
        <dsp:cNvPr id="0" name=""/>
        <dsp:cNvSpPr/>
      </dsp:nvSpPr>
      <dsp:spPr>
        <a:xfrm>
          <a:off x="854877" y="1792047"/>
          <a:ext cx="9688613" cy="15360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/>
            <a:t>Второй этап: </a:t>
          </a:r>
          <a:r>
            <a:rPr lang="ru-RU" sz="2000" kern="1200" dirty="0"/>
            <a:t>рабочая группа проводит разработку программы при проведении необходимых консультаций со </a:t>
          </a:r>
          <a:r>
            <a:rPr lang="ru-RU" sz="2000" kern="1200" dirty="0" smtClean="0"/>
            <a:t>специалистами.</a:t>
          </a:r>
          <a:endParaRPr lang="ru-RU" sz="2000" kern="1200" dirty="0"/>
        </a:p>
      </dsp:txBody>
      <dsp:txXfrm>
        <a:off x="899866" y="1837036"/>
        <a:ext cx="7745331" cy="1446063"/>
      </dsp:txXfrm>
    </dsp:sp>
    <dsp:sp modelId="{3890C562-6D77-49A5-90EA-83818162893D}">
      <dsp:nvSpPr>
        <dsp:cNvPr id="0" name=""/>
        <dsp:cNvSpPr/>
      </dsp:nvSpPr>
      <dsp:spPr>
        <a:xfrm>
          <a:off x="1709755" y="3584095"/>
          <a:ext cx="9688613" cy="15360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/>
            <a:t>Третий этап: </a:t>
          </a:r>
          <a:r>
            <a:rPr lang="ru-RU" sz="2000" kern="1200"/>
            <a:t>проводится оценка программы, ее коррекция, информирование всех заинтересованных сторон о содержании программы, ее согласование и утверждение. </a:t>
          </a:r>
        </a:p>
      </dsp:txBody>
      <dsp:txXfrm>
        <a:off x="1754744" y="3629084"/>
        <a:ext cx="7745331" cy="1446063"/>
      </dsp:txXfrm>
    </dsp:sp>
    <dsp:sp modelId="{EB9085B1-9A60-48D0-B9AF-2AADE9433AB3}">
      <dsp:nvSpPr>
        <dsp:cNvPr id="0" name=""/>
        <dsp:cNvSpPr/>
      </dsp:nvSpPr>
      <dsp:spPr>
        <a:xfrm>
          <a:off x="8690186" y="1164831"/>
          <a:ext cx="998426" cy="998426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0" kern="1200"/>
        </a:p>
      </dsp:txBody>
      <dsp:txXfrm>
        <a:off x="8914832" y="1164831"/>
        <a:ext cx="549134" cy="751316"/>
      </dsp:txXfrm>
    </dsp:sp>
    <dsp:sp modelId="{F6457354-0B7A-426D-B797-09526670D606}">
      <dsp:nvSpPr>
        <dsp:cNvPr id="0" name=""/>
        <dsp:cNvSpPr/>
      </dsp:nvSpPr>
      <dsp:spPr>
        <a:xfrm>
          <a:off x="9545064" y="2946638"/>
          <a:ext cx="998426" cy="998426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0" kern="1200"/>
        </a:p>
      </dsp:txBody>
      <dsp:txXfrm>
        <a:off x="9769710" y="2946638"/>
        <a:ext cx="549134" cy="7513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9158D9-CAE1-428E-8AE0-DD9D68D3E4B6}">
      <dsp:nvSpPr>
        <dsp:cNvPr id="0" name=""/>
        <dsp:cNvSpPr/>
      </dsp:nvSpPr>
      <dsp:spPr>
        <a:xfrm>
          <a:off x="0" y="1057"/>
          <a:ext cx="11593902" cy="52453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- принятие управленческих решений на основе мониторинговых данных</a:t>
          </a:r>
          <a:endParaRPr lang="ru-RU" sz="1600" kern="1200"/>
        </a:p>
      </dsp:txBody>
      <dsp:txXfrm>
        <a:off x="25606" y="26663"/>
        <a:ext cx="11542690" cy="473324"/>
      </dsp:txXfrm>
    </dsp:sp>
    <dsp:sp modelId="{D81E7F13-7C1F-45B0-B8DE-EA213F9410B1}">
      <dsp:nvSpPr>
        <dsp:cNvPr id="0" name=""/>
        <dsp:cNvSpPr/>
      </dsp:nvSpPr>
      <dsp:spPr>
        <a:xfrm>
          <a:off x="0" y="537575"/>
          <a:ext cx="11593902" cy="52453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- тщательный мониторинг изменений, происходящих в ходе реализации проекта, и его результатов</a:t>
          </a:r>
          <a:endParaRPr lang="ru-RU" sz="1600" kern="1200"/>
        </a:p>
      </dsp:txBody>
      <dsp:txXfrm>
        <a:off x="25606" y="563181"/>
        <a:ext cx="11542690" cy="473324"/>
      </dsp:txXfrm>
    </dsp:sp>
    <dsp:sp modelId="{EAEE17E8-7C00-4E78-86F5-ACAC4DF91BE7}">
      <dsp:nvSpPr>
        <dsp:cNvPr id="0" name=""/>
        <dsp:cNvSpPr/>
      </dsp:nvSpPr>
      <dsp:spPr>
        <a:xfrm>
          <a:off x="0" y="1074093"/>
          <a:ext cx="11593902" cy="52453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- сочетание мер поддержки школ, участвующих в проекте, с их ответственностью за повышение эффективности своей деятельности и качества образования</a:t>
          </a:r>
          <a:endParaRPr lang="ru-RU" sz="1600" kern="1200" dirty="0"/>
        </a:p>
      </dsp:txBody>
      <dsp:txXfrm>
        <a:off x="25606" y="1099699"/>
        <a:ext cx="11542690" cy="473324"/>
      </dsp:txXfrm>
    </dsp:sp>
    <dsp:sp modelId="{198D57E0-D336-4DA1-B3D2-A81BF946D11C}">
      <dsp:nvSpPr>
        <dsp:cNvPr id="0" name=""/>
        <dsp:cNvSpPr/>
      </dsp:nvSpPr>
      <dsp:spPr>
        <a:xfrm>
          <a:off x="0" y="1610611"/>
          <a:ext cx="11593902" cy="52453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- опора на успешные модели и стратегии поддержки школ, распространенные и применяемые в отечественной практике, опыт участников проекта</a:t>
          </a:r>
          <a:endParaRPr lang="ru-RU" sz="1600" kern="1200" dirty="0"/>
        </a:p>
      </dsp:txBody>
      <dsp:txXfrm>
        <a:off x="25606" y="1636217"/>
        <a:ext cx="11542690" cy="473324"/>
      </dsp:txXfrm>
    </dsp:sp>
    <dsp:sp modelId="{FD15C39A-DB71-4061-9A3F-0ED5E2537FE9}">
      <dsp:nvSpPr>
        <dsp:cNvPr id="0" name=""/>
        <dsp:cNvSpPr/>
      </dsp:nvSpPr>
      <dsp:spPr>
        <a:xfrm>
          <a:off x="0" y="2147128"/>
          <a:ext cx="11593902" cy="52453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- результат реализации муниципальной программы - не краткосрочный эффект временного повышения учебных результатов, а стойкое повышение педагогического потенциала школ, обеспечивающего их дальнейшее развитие</a:t>
          </a:r>
          <a:endParaRPr lang="ru-RU" sz="1600" kern="1200"/>
        </a:p>
      </dsp:txBody>
      <dsp:txXfrm>
        <a:off x="25606" y="2172734"/>
        <a:ext cx="11542690" cy="473324"/>
      </dsp:txXfrm>
    </dsp:sp>
    <dsp:sp modelId="{55D3CB8A-F9FA-4764-9B18-F14D6D804C81}">
      <dsp:nvSpPr>
        <dsp:cNvPr id="0" name=""/>
        <dsp:cNvSpPr/>
      </dsp:nvSpPr>
      <dsp:spPr>
        <a:xfrm>
          <a:off x="0" y="2683646"/>
          <a:ext cx="11593902" cy="52453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- отчетность школ и принятие решений на основе данных являются условием реализации программ</a:t>
          </a:r>
          <a:endParaRPr lang="ru-RU" sz="1600" kern="1200"/>
        </a:p>
      </dsp:txBody>
      <dsp:txXfrm>
        <a:off x="25606" y="2709252"/>
        <a:ext cx="11542690" cy="473324"/>
      </dsp:txXfrm>
    </dsp:sp>
    <dsp:sp modelId="{CE654496-CBAB-4E24-992C-1969361629A9}">
      <dsp:nvSpPr>
        <dsp:cNvPr id="0" name=""/>
        <dsp:cNvSpPr/>
      </dsp:nvSpPr>
      <dsp:spPr>
        <a:xfrm>
          <a:off x="0" y="3220164"/>
          <a:ext cx="11593902" cy="52453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- формирование инфраструктуры поддержки школ и учителей, работающих в сложных условиях</a:t>
          </a:r>
          <a:endParaRPr lang="ru-RU" sz="1600" kern="1200"/>
        </a:p>
      </dsp:txBody>
      <dsp:txXfrm>
        <a:off x="25606" y="3245770"/>
        <a:ext cx="11542690" cy="473324"/>
      </dsp:txXfrm>
    </dsp:sp>
    <dsp:sp modelId="{8F92044E-A8BE-414D-BDA8-7F10551506F4}">
      <dsp:nvSpPr>
        <dsp:cNvPr id="0" name=""/>
        <dsp:cNvSpPr/>
      </dsp:nvSpPr>
      <dsp:spPr>
        <a:xfrm>
          <a:off x="0" y="3756682"/>
          <a:ext cx="11593902" cy="52453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- концентрация системы управления и образовательных организаций на образовательных достижениях учащихся: все изменения рассматриваются с точки зрения их влияния на образовательные результаты</a:t>
          </a:r>
          <a:endParaRPr lang="ru-RU" sz="1600" kern="1200"/>
        </a:p>
      </dsp:txBody>
      <dsp:txXfrm>
        <a:off x="25606" y="3782288"/>
        <a:ext cx="11542690" cy="473324"/>
      </dsp:txXfrm>
    </dsp:sp>
    <dsp:sp modelId="{03C7F987-FC4F-4384-BE6C-D89EBC13DB24}">
      <dsp:nvSpPr>
        <dsp:cNvPr id="0" name=""/>
        <dsp:cNvSpPr/>
      </dsp:nvSpPr>
      <dsp:spPr>
        <a:xfrm>
          <a:off x="0" y="4293200"/>
          <a:ext cx="11593902" cy="52453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- включение в работу всех уровней управления, школ, социального окружения школ, их согласованные действия и межуровневое взаимодействие</a:t>
          </a:r>
          <a:endParaRPr lang="ru-RU" sz="1600" kern="1200"/>
        </a:p>
      </dsp:txBody>
      <dsp:txXfrm>
        <a:off x="25606" y="4318806"/>
        <a:ext cx="11542690" cy="473324"/>
      </dsp:txXfrm>
    </dsp:sp>
    <dsp:sp modelId="{893B4EBA-0288-4ADD-852C-DFCC1E5D1440}">
      <dsp:nvSpPr>
        <dsp:cNvPr id="0" name=""/>
        <dsp:cNvSpPr/>
      </dsp:nvSpPr>
      <dsp:spPr>
        <a:xfrm>
          <a:off x="0" y="4829717"/>
          <a:ext cx="11593902" cy="52453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- дифференциация инструментов поддержки в соответствии с особенностями контекста и актуальной ситуации школ (рисковые профили)</a:t>
          </a:r>
          <a:endParaRPr lang="ru-RU" sz="1600" kern="1200"/>
        </a:p>
      </dsp:txBody>
      <dsp:txXfrm>
        <a:off x="25606" y="4855323"/>
        <a:ext cx="11542690" cy="4733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E9018F-7C7B-4F3C-9A40-F9316B2524DB}">
      <dsp:nvSpPr>
        <dsp:cNvPr id="0" name=""/>
        <dsp:cNvSpPr/>
      </dsp:nvSpPr>
      <dsp:spPr>
        <a:xfrm>
          <a:off x="0" y="0"/>
          <a:ext cx="7685920" cy="6184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/>
            <a:t>паспорт программы </a:t>
          </a:r>
        </a:p>
      </dsp:txBody>
      <dsp:txXfrm>
        <a:off x="1599026" y="0"/>
        <a:ext cx="6086893" cy="618423"/>
      </dsp:txXfrm>
    </dsp:sp>
    <dsp:sp modelId="{83FE22DD-2A9C-4289-B673-1182083643B2}">
      <dsp:nvSpPr>
        <dsp:cNvPr id="0" name=""/>
        <dsp:cNvSpPr/>
      </dsp:nvSpPr>
      <dsp:spPr>
        <a:xfrm>
          <a:off x="547123" y="61842"/>
          <a:ext cx="566621" cy="494739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>
            <a:lum bright="70000" contrast="-70000"/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7F9591-6320-403E-8CD2-E30C1AC73774}">
      <dsp:nvSpPr>
        <dsp:cNvPr id="0" name=""/>
        <dsp:cNvSpPr/>
      </dsp:nvSpPr>
      <dsp:spPr>
        <a:xfrm>
          <a:off x="0" y="680266"/>
          <a:ext cx="7685920" cy="6184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/>
            <a:t>анализ состояния проблемы</a:t>
          </a:r>
        </a:p>
      </dsp:txBody>
      <dsp:txXfrm>
        <a:off x="1599026" y="680266"/>
        <a:ext cx="6086893" cy="618423"/>
      </dsp:txXfrm>
    </dsp:sp>
    <dsp:sp modelId="{005CAF6D-FCBC-4525-B320-92326FB819E3}">
      <dsp:nvSpPr>
        <dsp:cNvPr id="0" name=""/>
        <dsp:cNvSpPr/>
      </dsp:nvSpPr>
      <dsp:spPr>
        <a:xfrm>
          <a:off x="547115" y="742108"/>
          <a:ext cx="566636" cy="494739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>
            <a:lum bright="70000" contrast="-70000"/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4636C9-3AB8-4650-8DEA-EB990ED7C128}">
      <dsp:nvSpPr>
        <dsp:cNvPr id="0" name=""/>
        <dsp:cNvSpPr/>
      </dsp:nvSpPr>
      <dsp:spPr>
        <a:xfrm>
          <a:off x="0" y="1360532"/>
          <a:ext cx="7685920" cy="6184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/>
            <a:t>цель и задачи муниципальной программы</a:t>
          </a:r>
        </a:p>
      </dsp:txBody>
      <dsp:txXfrm>
        <a:off x="1599026" y="1360532"/>
        <a:ext cx="6086893" cy="618423"/>
      </dsp:txXfrm>
    </dsp:sp>
    <dsp:sp modelId="{31426E04-4E44-46C9-B9DB-10D2EA328FB6}">
      <dsp:nvSpPr>
        <dsp:cNvPr id="0" name=""/>
        <dsp:cNvSpPr/>
      </dsp:nvSpPr>
      <dsp:spPr>
        <a:xfrm>
          <a:off x="547123" y="1422374"/>
          <a:ext cx="566621" cy="494739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>
            <a:lum bright="70000" contrast="-70000"/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61B1DD-86B1-4AD3-A998-62CC01FE9A32}">
      <dsp:nvSpPr>
        <dsp:cNvPr id="0" name=""/>
        <dsp:cNvSpPr/>
      </dsp:nvSpPr>
      <dsp:spPr>
        <a:xfrm>
          <a:off x="0" y="2040798"/>
          <a:ext cx="7685920" cy="6184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/>
            <a:t>механизмы реализации программы</a:t>
          </a:r>
        </a:p>
      </dsp:txBody>
      <dsp:txXfrm>
        <a:off x="1599026" y="2040798"/>
        <a:ext cx="6086893" cy="618423"/>
      </dsp:txXfrm>
    </dsp:sp>
    <dsp:sp modelId="{03CE4C6C-7F8A-4FF3-8D68-7488561D4136}">
      <dsp:nvSpPr>
        <dsp:cNvPr id="0" name=""/>
        <dsp:cNvSpPr/>
      </dsp:nvSpPr>
      <dsp:spPr>
        <a:xfrm>
          <a:off x="547123" y="2102640"/>
          <a:ext cx="566621" cy="494739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4">
            <a:lum bright="70000" contrast="-70000"/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660B30-AC51-453D-9249-B53F5B4A16B6}">
      <dsp:nvSpPr>
        <dsp:cNvPr id="0" name=""/>
        <dsp:cNvSpPr/>
      </dsp:nvSpPr>
      <dsp:spPr>
        <a:xfrm>
          <a:off x="0" y="2721064"/>
          <a:ext cx="7685920" cy="6184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/>
            <a:t>сроки реализации программы</a:t>
          </a:r>
        </a:p>
      </dsp:txBody>
      <dsp:txXfrm>
        <a:off x="1599026" y="2721064"/>
        <a:ext cx="6086893" cy="618423"/>
      </dsp:txXfrm>
    </dsp:sp>
    <dsp:sp modelId="{8C7BBF19-D04A-4E8C-BA0E-FAAAD6D55D32}">
      <dsp:nvSpPr>
        <dsp:cNvPr id="0" name=""/>
        <dsp:cNvSpPr/>
      </dsp:nvSpPr>
      <dsp:spPr>
        <a:xfrm>
          <a:off x="547123" y="2782906"/>
          <a:ext cx="566621" cy="494739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5">
            <a:lum bright="70000" contrast="-70000"/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D7796B-04F8-429C-A356-7300E0207E39}">
      <dsp:nvSpPr>
        <dsp:cNvPr id="0" name=""/>
        <dsp:cNvSpPr/>
      </dsp:nvSpPr>
      <dsp:spPr>
        <a:xfrm>
          <a:off x="0" y="3401330"/>
          <a:ext cx="7685920" cy="6184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/>
            <a:t>комплекс мероприятий (план реализации программы) по поддержке школ</a:t>
          </a:r>
        </a:p>
      </dsp:txBody>
      <dsp:txXfrm>
        <a:off x="1599026" y="3401330"/>
        <a:ext cx="6086893" cy="618423"/>
      </dsp:txXfrm>
    </dsp:sp>
    <dsp:sp modelId="{0053EC62-08E2-4217-96E5-BA5E3EAB1999}">
      <dsp:nvSpPr>
        <dsp:cNvPr id="0" name=""/>
        <dsp:cNvSpPr/>
      </dsp:nvSpPr>
      <dsp:spPr>
        <a:xfrm>
          <a:off x="547123" y="3463173"/>
          <a:ext cx="566621" cy="494739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6">
            <a:lum bright="70000" contrast="-70000"/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B65958-35B0-4871-A564-23EB27CA4362}">
      <dsp:nvSpPr>
        <dsp:cNvPr id="0" name=""/>
        <dsp:cNvSpPr/>
      </dsp:nvSpPr>
      <dsp:spPr>
        <a:xfrm>
          <a:off x="0" y="4081596"/>
          <a:ext cx="7685920" cy="6184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/>
            <a:t>финансовое обеспечение программы </a:t>
          </a:r>
        </a:p>
      </dsp:txBody>
      <dsp:txXfrm>
        <a:off x="1599026" y="4081596"/>
        <a:ext cx="6086893" cy="618423"/>
      </dsp:txXfrm>
    </dsp:sp>
    <dsp:sp modelId="{5AF7D563-7F77-4850-B0F2-4CF15F980F3D}">
      <dsp:nvSpPr>
        <dsp:cNvPr id="0" name=""/>
        <dsp:cNvSpPr/>
      </dsp:nvSpPr>
      <dsp:spPr>
        <a:xfrm>
          <a:off x="547123" y="4143439"/>
          <a:ext cx="566621" cy="494739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7">
            <a:lum bright="70000" contrast="-70000"/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093CF0-E983-40D6-8AF2-9BCAA5062CB0}">
      <dsp:nvSpPr>
        <dsp:cNvPr id="0" name=""/>
        <dsp:cNvSpPr/>
      </dsp:nvSpPr>
      <dsp:spPr>
        <a:xfrm>
          <a:off x="0" y="4761863"/>
          <a:ext cx="7685920" cy="6184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/>
            <a:t>другое</a:t>
          </a:r>
        </a:p>
      </dsp:txBody>
      <dsp:txXfrm>
        <a:off x="1599026" y="4761863"/>
        <a:ext cx="6086893" cy="618423"/>
      </dsp:txXfrm>
    </dsp:sp>
    <dsp:sp modelId="{3BDC92B7-0ED8-4A50-8445-0FD8AA957DCF}">
      <dsp:nvSpPr>
        <dsp:cNvPr id="0" name=""/>
        <dsp:cNvSpPr/>
      </dsp:nvSpPr>
      <dsp:spPr>
        <a:xfrm>
          <a:off x="547115" y="4823705"/>
          <a:ext cx="566636" cy="494739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8">
            <a:lum bright="70000" contrast="-70000"/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595E0C-0383-46C8-9A51-CACB92C2A2B0}">
      <dsp:nvSpPr>
        <dsp:cNvPr id="0" name=""/>
        <dsp:cNvSpPr/>
      </dsp:nvSpPr>
      <dsp:spPr>
        <a:xfrm>
          <a:off x="0" y="82597"/>
          <a:ext cx="4501609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наименование программы</a:t>
          </a:r>
          <a:endParaRPr lang="ru-RU" sz="1600" kern="1200"/>
        </a:p>
      </dsp:txBody>
      <dsp:txXfrm>
        <a:off x="18734" y="101331"/>
        <a:ext cx="4464141" cy="346292"/>
      </dsp:txXfrm>
    </dsp:sp>
    <dsp:sp modelId="{26FB49C4-9002-4527-84CE-99B68B2C5C1D}">
      <dsp:nvSpPr>
        <dsp:cNvPr id="0" name=""/>
        <dsp:cNvSpPr/>
      </dsp:nvSpPr>
      <dsp:spPr>
        <a:xfrm>
          <a:off x="0" y="512437"/>
          <a:ext cx="4501609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основные разработчики программы </a:t>
          </a:r>
          <a:endParaRPr lang="ru-RU" sz="1600" kern="1200"/>
        </a:p>
      </dsp:txBody>
      <dsp:txXfrm>
        <a:off x="18734" y="531171"/>
        <a:ext cx="4464141" cy="346292"/>
      </dsp:txXfrm>
    </dsp:sp>
    <dsp:sp modelId="{1A012F80-FEC5-467F-AF4E-2158578C0376}">
      <dsp:nvSpPr>
        <dsp:cNvPr id="0" name=""/>
        <dsp:cNvSpPr/>
      </dsp:nvSpPr>
      <dsp:spPr>
        <a:xfrm>
          <a:off x="0" y="942277"/>
          <a:ext cx="4501609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основные исполнители программы </a:t>
          </a:r>
          <a:endParaRPr lang="ru-RU" sz="1600" kern="1200" dirty="0"/>
        </a:p>
      </dsp:txBody>
      <dsp:txXfrm>
        <a:off x="18734" y="961011"/>
        <a:ext cx="4464141" cy="346292"/>
      </dsp:txXfrm>
    </dsp:sp>
    <dsp:sp modelId="{D4298B55-029D-49FA-800F-D239A0432836}">
      <dsp:nvSpPr>
        <dsp:cNvPr id="0" name=""/>
        <dsp:cNvSpPr/>
      </dsp:nvSpPr>
      <dsp:spPr>
        <a:xfrm>
          <a:off x="0" y="1372117"/>
          <a:ext cx="4501609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Нормативные основания программы</a:t>
          </a:r>
          <a:endParaRPr lang="ru-RU" sz="1600" kern="1200" dirty="0"/>
        </a:p>
      </dsp:txBody>
      <dsp:txXfrm>
        <a:off x="18734" y="1390851"/>
        <a:ext cx="4464141" cy="346292"/>
      </dsp:txXfrm>
    </dsp:sp>
    <dsp:sp modelId="{C7EF434F-8384-4FA6-AC26-2EAD5313003F}">
      <dsp:nvSpPr>
        <dsp:cNvPr id="0" name=""/>
        <dsp:cNvSpPr/>
      </dsp:nvSpPr>
      <dsp:spPr>
        <a:xfrm>
          <a:off x="0" y="1801957"/>
          <a:ext cx="4501609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цель программы </a:t>
          </a:r>
          <a:endParaRPr lang="ru-RU" sz="1600" kern="1200"/>
        </a:p>
      </dsp:txBody>
      <dsp:txXfrm>
        <a:off x="18734" y="1820691"/>
        <a:ext cx="4464141" cy="346292"/>
      </dsp:txXfrm>
    </dsp:sp>
    <dsp:sp modelId="{1232A543-1389-4C0B-9473-895034520AB9}">
      <dsp:nvSpPr>
        <dsp:cNvPr id="0" name=""/>
        <dsp:cNvSpPr/>
      </dsp:nvSpPr>
      <dsp:spPr>
        <a:xfrm>
          <a:off x="0" y="2231797"/>
          <a:ext cx="4501609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задачи программы </a:t>
          </a:r>
          <a:endParaRPr lang="ru-RU" sz="1600" kern="1200"/>
        </a:p>
      </dsp:txBody>
      <dsp:txXfrm>
        <a:off x="18734" y="2250531"/>
        <a:ext cx="4464141" cy="346292"/>
      </dsp:txXfrm>
    </dsp:sp>
    <dsp:sp modelId="{2DF0FB80-6209-4283-B0BD-044A4AA8EAF4}">
      <dsp:nvSpPr>
        <dsp:cNvPr id="0" name=""/>
        <dsp:cNvSpPr/>
      </dsp:nvSpPr>
      <dsp:spPr>
        <a:xfrm>
          <a:off x="0" y="2661637"/>
          <a:ext cx="4501609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основные показатели (индикаторы) </a:t>
          </a:r>
          <a:endParaRPr lang="ru-RU" sz="1600" kern="1200"/>
        </a:p>
      </dsp:txBody>
      <dsp:txXfrm>
        <a:off x="18734" y="2680371"/>
        <a:ext cx="4464141" cy="346292"/>
      </dsp:txXfrm>
    </dsp:sp>
    <dsp:sp modelId="{65444F29-36DC-43A9-AE34-54DC332851B0}">
      <dsp:nvSpPr>
        <dsp:cNvPr id="0" name=""/>
        <dsp:cNvSpPr/>
      </dsp:nvSpPr>
      <dsp:spPr>
        <a:xfrm>
          <a:off x="0" y="3091477"/>
          <a:ext cx="4501609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срок реализации программы </a:t>
          </a:r>
          <a:endParaRPr lang="ru-RU" sz="1600" kern="1200"/>
        </a:p>
      </dsp:txBody>
      <dsp:txXfrm>
        <a:off x="18734" y="3110211"/>
        <a:ext cx="4464141" cy="346292"/>
      </dsp:txXfrm>
    </dsp:sp>
    <dsp:sp modelId="{4B7A99B8-B23B-4439-BDE2-3DA8E26BF3EC}">
      <dsp:nvSpPr>
        <dsp:cNvPr id="0" name=""/>
        <dsp:cNvSpPr/>
      </dsp:nvSpPr>
      <dsp:spPr>
        <a:xfrm>
          <a:off x="0" y="3521317"/>
          <a:ext cx="4501609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механизм реализации программы</a:t>
          </a:r>
          <a:endParaRPr lang="ru-RU" sz="1600" kern="1200"/>
        </a:p>
      </dsp:txBody>
      <dsp:txXfrm>
        <a:off x="18734" y="3540051"/>
        <a:ext cx="4464141" cy="346292"/>
      </dsp:txXfrm>
    </dsp:sp>
    <dsp:sp modelId="{3666A55F-DB88-49AD-AB11-764AC53E75CF}">
      <dsp:nvSpPr>
        <dsp:cNvPr id="0" name=""/>
        <dsp:cNvSpPr/>
      </dsp:nvSpPr>
      <dsp:spPr>
        <a:xfrm>
          <a:off x="0" y="3951157"/>
          <a:ext cx="4501609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ожидаемые результаты реализации</a:t>
          </a:r>
          <a:endParaRPr lang="ru-RU" sz="1600" kern="1200"/>
        </a:p>
      </dsp:txBody>
      <dsp:txXfrm>
        <a:off x="18734" y="3969891"/>
        <a:ext cx="4464141" cy="346292"/>
      </dsp:txXfrm>
    </dsp:sp>
    <dsp:sp modelId="{1477B5D6-4790-4C0F-927C-350F838CB8F1}">
      <dsp:nvSpPr>
        <dsp:cNvPr id="0" name=""/>
        <dsp:cNvSpPr/>
      </dsp:nvSpPr>
      <dsp:spPr>
        <a:xfrm>
          <a:off x="0" y="4380997"/>
          <a:ext cx="4501609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контроль реализации программы</a:t>
          </a:r>
          <a:endParaRPr lang="ru-RU" sz="1600" kern="1200"/>
        </a:p>
      </dsp:txBody>
      <dsp:txXfrm>
        <a:off x="18734" y="4399731"/>
        <a:ext cx="4464141" cy="3462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AFEC63-6A82-471F-B5DE-D9B22B56F002}" type="datetimeFigureOut">
              <a:rPr lang="ru-RU" smtClean="0"/>
              <a:pPr/>
              <a:t>08.03.2023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6661"/>
            <a:ext cx="543814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16D0FF-A121-42D7-AAB3-9D0D32D0B2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456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целях повышения эффективности комплексной системы управления качеством образования в Республике Коми Министерство образования, науки и молодежной политики Республики Коми утвердило основной документ, отражающий задачи, методику проведения программных мероприятий и целевые индикаторы и показатели. 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Региональная программа по совершенствованию механизмов управления качеством образования в Республике Коми на 2020-2023 годы утверждена приказом Министерства образования, науки и молодежной политики РК 14.05.2020 г. № 336/1. Приказом №478-1 от 07.07.2021 в программу внесены дополнения.</a:t>
            </a:r>
          </a:p>
          <a:p>
            <a:r>
              <a:rPr lang="ru-RU" sz="1200" dirty="0"/>
              <a:t>Соисполнители программы:</a:t>
            </a:r>
          </a:p>
          <a:p>
            <a:pPr marL="285750" indent="-285750">
              <a:buFontTx/>
              <a:buChar char="-"/>
            </a:pPr>
            <a:r>
              <a:rPr lang="ru-RU" sz="1200" dirty="0"/>
              <a:t>ГОУДПО «КРИРО»</a:t>
            </a:r>
          </a:p>
          <a:p>
            <a:pPr marL="285750" indent="-285750">
              <a:buFontTx/>
              <a:buChar char="-"/>
            </a:pPr>
            <a:r>
              <a:rPr lang="ru-RU" sz="1200" dirty="0"/>
              <a:t>ГАУ РК «РИЦОКО»</a:t>
            </a:r>
          </a:p>
          <a:p>
            <a:pPr marL="285750" indent="-285750">
              <a:buFontTx/>
              <a:buChar char="-"/>
            </a:pPr>
            <a:r>
              <a:rPr lang="ru-RU" sz="1200" dirty="0"/>
              <a:t>Региональный центр «Академия юных талантов»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Участники программы:</a:t>
            </a:r>
          </a:p>
          <a:p>
            <a:pPr lvl="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Органы местного самоуправления, осуществляющие управление в сфере образования</a:t>
            </a:r>
          </a:p>
          <a:p>
            <a:pPr lvl="0"/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Образовательные организации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Важное место в региональной программе занимает подпрограмма </a:t>
            </a:r>
            <a:r>
              <a:rPr lang="ru-RU" sz="1200" dirty="0">
                <a:latin typeface="+mn-lt"/>
                <a:ea typeface="Calibri"/>
                <a:cs typeface="Calibri"/>
                <a:sym typeface="Calibri"/>
              </a:rPr>
              <a:t>1.2. Система работы со школами с низкими результатами обучения и/или школами, функционирующими в неблагоприятных социальных условиях.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latin typeface="+mn-lt"/>
                <a:ea typeface="Calibri"/>
                <a:cs typeface="Calibri"/>
                <a:sym typeface="Calibri"/>
              </a:rPr>
              <a:t>Цель подпрограммы - </a:t>
            </a:r>
            <a:r>
              <a:rPr lang="ru-RU" sz="1200" dirty="0">
                <a:solidFill>
                  <a:srgbClr val="FFFFFF"/>
                </a:solidFill>
              </a:rPr>
              <a:t>Повышение качества образования в школах, работающих в неблагоприятных социальных условиях и показывающих низкие образовательные результаты.</a:t>
            </a:r>
            <a:endParaRPr lang="ru-RU" sz="1200" dirty="0">
              <a:latin typeface="+mn-lt"/>
              <a:ea typeface="Calibri"/>
              <a:cs typeface="Calibri"/>
              <a:sym typeface="Calibri"/>
            </a:endParaRPr>
          </a:p>
          <a:p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C101D-3B2A-4029-991A-1456407FB70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638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2020 году ФИОКО провел оценку муниципальных механизмов управления качеством общего образования в субъектах РФ с целью выявления степени сформированности и эффективности функционирования систем управления качеством образования в органах местного самоуправления в сфере образования.</a:t>
            </a:r>
          </a:p>
          <a:p>
            <a:pPr>
              <a:buFontTx/>
              <a:buNone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Случайным образом отобраны 8 муниципальных образований:</a:t>
            </a:r>
          </a:p>
          <a:p>
            <a:pPr marL="285750" indent="-285750">
              <a:buFontTx/>
              <a:buChar char="-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МОМР «Печора»</a:t>
            </a:r>
          </a:p>
          <a:p>
            <a:pPr marL="285750" indent="-285750">
              <a:buFontTx/>
              <a:buChar char="-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МОМР «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Удорский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marL="285750" indent="-285750">
              <a:buFontTx/>
              <a:buChar char="-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МОГО «Инта»</a:t>
            </a:r>
          </a:p>
          <a:p>
            <a:pPr marL="285750" indent="-285750">
              <a:buFontTx/>
              <a:buChar char="-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МОМР «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Сыктывдинский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marL="285750" indent="-285750">
              <a:buFontTx/>
              <a:buChar char="-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МОГО «Сыктывкар»</a:t>
            </a:r>
          </a:p>
          <a:p>
            <a:pPr marL="285750" indent="-285750">
              <a:buFontTx/>
              <a:buChar char="-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МОМР «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Усть-Куломский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marL="285750" indent="-285750">
              <a:buFontTx/>
              <a:buChar char="-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МОМР «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Койгородский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marL="285750" indent="-285750">
              <a:buFontTx/>
              <a:buChar char="-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МОМР «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Княжпогостский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marL="228600" indent="0">
              <a:buFontTx/>
              <a:buNone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По результатам анализа муниципальные образования набрали от 2% до 41% от максимального количества баллов.</a:t>
            </a:r>
          </a:p>
          <a:p>
            <a:pPr marL="228600" indent="0">
              <a:buFontTx/>
              <a:buNone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2021 году оценка муниципальных механизмов управления качеством образования проводилась с участием всех муниципальных образований.</a:t>
            </a:r>
          </a:p>
          <a:p>
            <a:pPr marL="228600" indent="0">
              <a:buFontTx/>
              <a:buNone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По итогам в красной зоне оказались 9 муниципалитетов, в оранжевой – 6, в желтой – 3, в зеленой – 2. Примечательно, что большинство участников оценки 2020 года улучшили свои показатели и приняли идеологию построения муниципальной системы управления качеством образования на основе предложенной ФИОКО методологии управленческого цикла.</a:t>
            </a:r>
          </a:p>
          <a:p>
            <a:pPr marL="228600" indent="0">
              <a:buFontTx/>
              <a:buNone/>
            </a:pP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C101D-3B2A-4029-991A-1456407FB70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879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Группа 21"/>
          <p:cNvGrpSpPr/>
          <p:nvPr/>
        </p:nvGrpSpPr>
        <p:grpSpPr>
          <a:xfrm>
            <a:off x="2005227" y="6497999"/>
            <a:ext cx="10186770" cy="360000"/>
            <a:chOff x="2005227" y="6497999"/>
            <a:chExt cx="10186770" cy="360000"/>
          </a:xfrm>
        </p:grpSpPr>
        <p:sp>
          <p:nvSpPr>
            <p:cNvPr id="23" name="Блок-схема: процесс 22"/>
            <p:cNvSpPr/>
            <p:nvPr/>
          </p:nvSpPr>
          <p:spPr>
            <a:xfrm rot="10800000">
              <a:off x="2158056" y="6497999"/>
              <a:ext cx="10033941" cy="360000"/>
            </a:xfrm>
            <a:prstGeom prst="flowChartProcess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4" name="Прямоугольный треугольник 23"/>
            <p:cNvSpPr/>
            <p:nvPr/>
          </p:nvSpPr>
          <p:spPr>
            <a:xfrm rot="10800000">
              <a:off x="2005227" y="6497999"/>
              <a:ext cx="152830" cy="360000"/>
            </a:xfrm>
            <a:prstGeom prst="rtTriangl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1" y="6497999"/>
            <a:ext cx="1953249" cy="360001"/>
            <a:chOff x="1" y="6497999"/>
            <a:chExt cx="1953249" cy="360001"/>
          </a:xfrm>
        </p:grpSpPr>
        <p:sp>
          <p:nvSpPr>
            <p:cNvPr id="26" name="Блок-схема: процесс 25"/>
            <p:cNvSpPr/>
            <p:nvPr/>
          </p:nvSpPr>
          <p:spPr>
            <a:xfrm>
              <a:off x="1" y="6498000"/>
              <a:ext cx="1800419" cy="360000"/>
            </a:xfrm>
            <a:prstGeom prst="flowChartProcess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7" name="Прямоугольный треугольник 26"/>
            <p:cNvSpPr/>
            <p:nvPr/>
          </p:nvSpPr>
          <p:spPr>
            <a:xfrm>
              <a:off x="1800421" y="6497999"/>
              <a:ext cx="152829" cy="360000"/>
            </a:xfrm>
            <a:prstGeom prst="rtTriangl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241471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721146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AC70-5EEC-401B-9F74-B61C2250507D}" type="datetimeFigureOut">
              <a:rPr lang="ru-RU" smtClean="0"/>
              <a:pPr/>
              <a:t>08.03.2023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C326-B17D-46C0-AB7F-F55B968D297A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Группа 7"/>
          <p:cNvGrpSpPr/>
          <p:nvPr/>
        </p:nvGrpSpPr>
        <p:grpSpPr>
          <a:xfrm>
            <a:off x="0" y="0"/>
            <a:ext cx="8797381" cy="2175080"/>
            <a:chOff x="0" y="4682920"/>
            <a:chExt cx="8797381" cy="2175080"/>
          </a:xfrm>
        </p:grpSpPr>
        <p:sp>
          <p:nvSpPr>
            <p:cNvPr id="13" name="Блок-схема: процесс 12"/>
            <p:cNvSpPr/>
            <p:nvPr/>
          </p:nvSpPr>
          <p:spPr>
            <a:xfrm>
              <a:off x="0" y="4682920"/>
              <a:ext cx="7874000" cy="2175080"/>
            </a:xfrm>
            <a:prstGeom prst="flowChartProcess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4" name="Прямоугольный треугольник 13"/>
            <p:cNvSpPr/>
            <p:nvPr/>
          </p:nvSpPr>
          <p:spPr>
            <a:xfrm>
              <a:off x="7874000" y="4682920"/>
              <a:ext cx="923381" cy="2175080"/>
            </a:xfrm>
            <a:prstGeom prst="rtTriangl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pic>
        <p:nvPicPr>
          <p:cNvPr id="9" name="Picture 2" descr="http://distant.kriro.ru/pluginfile.php/1/theme_klass/logo/1488473550/full_logo_moodl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387452"/>
            <a:ext cx="7153275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Группа 9"/>
          <p:cNvGrpSpPr/>
          <p:nvPr/>
        </p:nvGrpSpPr>
        <p:grpSpPr>
          <a:xfrm>
            <a:off x="8048081" y="1"/>
            <a:ext cx="4143917" cy="2175080"/>
            <a:chOff x="8048081" y="4682921"/>
            <a:chExt cx="4143917" cy="2175080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11" name="Блок-схема: процесс 10"/>
            <p:cNvSpPr/>
            <p:nvPr/>
          </p:nvSpPr>
          <p:spPr>
            <a:xfrm rot="10800000">
              <a:off x="8971461" y="4682921"/>
              <a:ext cx="3220537" cy="2175080"/>
            </a:xfrm>
            <a:prstGeom prst="flowChartProcess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2" name="Прямоугольный треугольник 11"/>
            <p:cNvSpPr/>
            <p:nvPr/>
          </p:nvSpPr>
          <p:spPr>
            <a:xfrm rot="10800000">
              <a:off x="8048081" y="4682921"/>
              <a:ext cx="923381" cy="217508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81018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AC70-5EEC-401B-9F74-B61C2250507D}" type="datetimeFigureOut">
              <a:rPr lang="ru-RU" smtClean="0"/>
              <a:pPr/>
              <a:t>08.03.2023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C326-B17D-46C0-AB7F-F55B968D29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0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1485899"/>
            <a:ext cx="7734300" cy="469106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AC70-5EEC-401B-9F74-B61C2250507D}" type="datetimeFigureOut">
              <a:rPr lang="ru-RU" smtClean="0"/>
              <a:pPr/>
              <a:t>08.03.2023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C326-B17D-46C0-AB7F-F55B968D29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269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9347200" y="6492876"/>
            <a:ext cx="2844800" cy="365125"/>
          </a:xfrm>
        </p:spPr>
        <p:txBody>
          <a:bodyPr anchor="ctr"/>
          <a:lstStyle>
            <a:lvl1pPr>
              <a:defRPr sz="1000">
                <a:solidFill>
                  <a:srgbClr val="898989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43366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9272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 1">
  <p:cSld name="Пустой слайд 1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"/>
          <p:cNvSpPr/>
          <p:nvPr/>
        </p:nvSpPr>
        <p:spPr>
          <a:xfrm>
            <a:off x="0" y="0"/>
            <a:ext cx="1743600" cy="1651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3"/>
          <p:cNvSpPr/>
          <p:nvPr/>
        </p:nvSpPr>
        <p:spPr>
          <a:xfrm>
            <a:off x="0" y="0"/>
            <a:ext cx="1515975" cy="360000"/>
          </a:xfrm>
          <a:prstGeom prst="flowChartProcess">
            <a:avLst/>
          </a:pr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3"/>
          <p:cNvSpPr/>
          <p:nvPr/>
        </p:nvSpPr>
        <p:spPr>
          <a:xfrm>
            <a:off x="1515981" y="-1"/>
            <a:ext cx="152700" cy="359700"/>
          </a:xfrm>
          <a:prstGeom prst="rtTriangle">
            <a:avLst/>
          </a:pr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3"/>
          <p:cNvSpPr/>
          <p:nvPr/>
        </p:nvSpPr>
        <p:spPr>
          <a:xfrm>
            <a:off x="0" y="6082200"/>
            <a:ext cx="12192000" cy="775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3"/>
          <p:cNvSpPr/>
          <p:nvPr/>
        </p:nvSpPr>
        <p:spPr>
          <a:xfrm>
            <a:off x="1668675" y="360003"/>
            <a:ext cx="845100" cy="13848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9531105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AC70-5EEC-401B-9F74-B61C2250507D}" type="datetimeFigureOut">
              <a:rPr lang="ru-RU" smtClean="0"/>
              <a:pPr/>
              <a:t>08.03.2023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C326-B17D-46C0-AB7F-F55B968D29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9165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AC70-5EEC-401B-9F74-B61C2250507D}" type="datetimeFigureOut">
              <a:rPr lang="ru-RU" smtClean="0"/>
              <a:pPr/>
              <a:t>08.03.2023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C326-B17D-46C0-AB7F-F55B968D29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012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AC70-5EEC-401B-9F74-B61C2250507D}" type="datetimeFigureOut">
              <a:rPr lang="ru-RU" smtClean="0"/>
              <a:pPr/>
              <a:t>08.03.2023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C326-B17D-46C0-AB7F-F55B968D29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5676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27384" y="460989"/>
            <a:ext cx="9158400" cy="8892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AC70-5EEC-401B-9F74-B61C2250507D}" type="datetimeFigureOut">
              <a:rPr lang="ru-RU" smtClean="0"/>
              <a:pPr/>
              <a:t>08.03.2023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C326-B17D-46C0-AB7F-F55B968D29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527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AC70-5EEC-401B-9F74-B61C2250507D}" type="datetimeFigureOut">
              <a:rPr lang="ru-RU" smtClean="0"/>
              <a:pPr/>
              <a:t>08.03.2023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C326-B17D-46C0-AB7F-F55B968D29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411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AC70-5EEC-401B-9F74-B61C2250507D}" type="datetimeFigureOut">
              <a:rPr lang="ru-RU" smtClean="0"/>
              <a:pPr/>
              <a:t>08.03.2023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C326-B17D-46C0-AB7F-F55B968D29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779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7" y="174085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3341050"/>
            <a:ext cx="3932237" cy="252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AC70-5EEC-401B-9F74-B61C2250507D}" type="datetimeFigureOut">
              <a:rPr lang="ru-RU" smtClean="0"/>
              <a:pPr/>
              <a:t>08.03.2023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C326-B17D-46C0-AB7F-F55B968D29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032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7" y="174085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7" y="3341050"/>
            <a:ext cx="3932237" cy="252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AC70-5EEC-401B-9F74-B61C2250507D}" type="datetimeFigureOut">
              <a:rPr lang="ru-RU" smtClean="0"/>
              <a:pPr/>
              <a:t>08.03.2023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DC326-B17D-46C0-AB7F-F55B968D29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454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Группа 21"/>
          <p:cNvGrpSpPr/>
          <p:nvPr/>
        </p:nvGrpSpPr>
        <p:grpSpPr>
          <a:xfrm>
            <a:off x="2005227" y="6497999"/>
            <a:ext cx="10186770" cy="360000"/>
            <a:chOff x="2005227" y="6497999"/>
            <a:chExt cx="10186770" cy="360000"/>
          </a:xfrm>
        </p:grpSpPr>
        <p:sp>
          <p:nvSpPr>
            <p:cNvPr id="14" name="Блок-схема: процесс 13"/>
            <p:cNvSpPr/>
            <p:nvPr/>
          </p:nvSpPr>
          <p:spPr>
            <a:xfrm rot="10800000">
              <a:off x="2158056" y="6497999"/>
              <a:ext cx="10033941" cy="360000"/>
            </a:xfrm>
            <a:prstGeom prst="flowChartProcess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5" name="Прямоугольный треугольник 14"/>
            <p:cNvSpPr/>
            <p:nvPr/>
          </p:nvSpPr>
          <p:spPr>
            <a:xfrm rot="10800000">
              <a:off x="2005227" y="6497999"/>
              <a:ext cx="152830" cy="360000"/>
            </a:xfrm>
            <a:prstGeom prst="rtTriangl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sp>
        <p:nvSpPr>
          <p:cNvPr id="17" name="Блок-схема: процесс 16"/>
          <p:cNvSpPr/>
          <p:nvPr/>
        </p:nvSpPr>
        <p:spPr>
          <a:xfrm>
            <a:off x="1" y="6498000"/>
            <a:ext cx="1800419" cy="360000"/>
          </a:xfrm>
          <a:prstGeom prst="flowChartProcess">
            <a:avLst/>
          </a:prstGeom>
          <a:solidFill>
            <a:srgbClr val="B4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8" name="Прямоугольный треугольник 17"/>
          <p:cNvSpPr/>
          <p:nvPr/>
        </p:nvSpPr>
        <p:spPr>
          <a:xfrm>
            <a:off x="1800421" y="6497999"/>
            <a:ext cx="152829" cy="360000"/>
          </a:xfrm>
          <a:prstGeom prst="rtTriangl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28763" y="459538"/>
            <a:ext cx="9157361" cy="8907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31800" y="6492874"/>
            <a:ext cx="13686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1F4E79"/>
                </a:solidFill>
              </a:defRPr>
            </a:lvl1pPr>
          </a:lstStyle>
          <a:p>
            <a:fld id="{E1ABAC70-5EEC-401B-9F74-B61C2250507D}" type="datetimeFigureOut">
              <a:rPr lang="ru-RU" smtClean="0"/>
              <a:pPr/>
              <a:t>08.03.2023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454400" y="647064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B4C7E7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070350" y="64706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4C7E7"/>
                </a:solidFill>
              </a:defRPr>
            </a:lvl1pPr>
          </a:lstStyle>
          <a:p>
            <a:fld id="{A84DC326-B17D-46C0-AB7F-F55B968D29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Блок-схема: процесс 10"/>
          <p:cNvSpPr/>
          <p:nvPr/>
        </p:nvSpPr>
        <p:spPr>
          <a:xfrm rot="10800000">
            <a:off x="1908682" y="-2"/>
            <a:ext cx="10283316" cy="360000"/>
          </a:xfrm>
          <a:prstGeom prst="flowChartProcess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Прямоугольный треугольник 11"/>
          <p:cNvSpPr/>
          <p:nvPr/>
        </p:nvSpPr>
        <p:spPr>
          <a:xfrm rot="10800000">
            <a:off x="1755853" y="0"/>
            <a:ext cx="152829" cy="359999"/>
          </a:xfrm>
          <a:prstGeom prst="rtTriangl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0" y="-1"/>
            <a:ext cx="2148553" cy="1490060"/>
            <a:chOff x="0" y="-1"/>
            <a:chExt cx="2148553" cy="1490060"/>
          </a:xfrm>
        </p:grpSpPr>
        <p:sp>
          <p:nvSpPr>
            <p:cNvPr id="8" name="Блок-схема: процесс 7"/>
            <p:cNvSpPr/>
            <p:nvPr/>
          </p:nvSpPr>
          <p:spPr>
            <a:xfrm>
              <a:off x="0" y="0"/>
              <a:ext cx="1515982" cy="1490059"/>
            </a:xfrm>
            <a:prstGeom prst="flowChartProcess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9" name="Прямоугольный треугольник 8"/>
            <p:cNvSpPr/>
            <p:nvPr/>
          </p:nvSpPr>
          <p:spPr>
            <a:xfrm>
              <a:off x="1515982" y="-1"/>
              <a:ext cx="632571" cy="1490059"/>
            </a:xfrm>
            <a:prstGeom prst="rtTriangl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pic>
          <p:nvPicPr>
            <p:cNvPr id="19" name="Picture 2" descr="http://distant.kriro.ru/pluginfile.php/1/theme_klass/logo/1488473550/full_logo_moodle.png"/>
            <p:cNvPicPr>
              <a:picLocks noChangeAspect="1" noChangeArrowheads="1"/>
            </p:cNvPicPr>
            <p:nvPr/>
          </p:nvPicPr>
          <p:blipFill rotWithShape="1"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497"/>
            <a:stretch/>
          </p:blipFill>
          <p:spPr bwMode="auto">
            <a:xfrm>
              <a:off x="80210" y="97953"/>
              <a:ext cx="1355562" cy="12941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78145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4" r:id="rId13"/>
    <p:sldLayoutId id="2147483675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1849" y="2180386"/>
            <a:ext cx="11751276" cy="2322603"/>
          </a:xfrm>
        </p:spPr>
        <p:txBody>
          <a:bodyPr>
            <a:noAutofit/>
          </a:bodyPr>
          <a:lstStyle/>
          <a:p>
            <a:r>
              <a:rPr lang="ru-RU" sz="4000" dirty="0"/>
              <a:t>Разработка муниципальной программы поддержки школ с низкими образовательными результатами</a:t>
            </a:r>
            <a:endParaRPr lang="ru-RU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31247" y="4994694"/>
            <a:ext cx="10486768" cy="1435482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ru-RU" b="1" dirty="0"/>
              <a:t>Габова Марина Анатольевна</a:t>
            </a:r>
          </a:p>
          <a:p>
            <a:pPr algn="r" fontAlgn="base"/>
            <a:r>
              <a:rPr lang="ru-RU" dirty="0"/>
              <a:t>региональный координатор, </a:t>
            </a:r>
          </a:p>
          <a:p>
            <a:pPr algn="r" fontAlgn="base"/>
            <a:r>
              <a:rPr lang="ru-RU" dirty="0"/>
              <a:t>Проректор по научно-методической работе ГОУДПО </a:t>
            </a:r>
          </a:p>
          <a:p>
            <a:pPr algn="r" fontAlgn="base"/>
            <a:r>
              <a:rPr lang="ru-RU" dirty="0"/>
              <a:t>«Коми республиканский институт развития образования»</a:t>
            </a:r>
          </a:p>
          <a:p>
            <a:pPr algn="r"/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34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65184" y="638680"/>
            <a:ext cx="1148750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ea typeface="Tahoma" panose="020B0604030504040204" pitchFamily="34" charset="0"/>
              </a:rPr>
              <a:t>Комплекс основных мероприятий в ходе разработки и реализации муниципальной программы </a:t>
            </a:r>
            <a:endParaRPr lang="ru-RU" sz="2400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926451" y="1614807"/>
            <a:ext cx="5939625" cy="1179107"/>
            <a:chOff x="0" y="5188071"/>
            <a:chExt cx="5939625" cy="1179107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0" y="5188071"/>
              <a:ext cx="5939625" cy="117910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Скругленный прямоугольник 4"/>
            <p:cNvSpPr/>
            <p:nvPr/>
          </p:nvSpPr>
          <p:spPr>
            <a:xfrm>
              <a:off x="1305835" y="5188071"/>
              <a:ext cx="4633789" cy="11791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/>
                <a:t>формирование проблемных групп по актуальным вопросам реализации муниципальной программы для реализации проектов</a:t>
              </a: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2601750" y="2889245"/>
            <a:ext cx="7898371" cy="1611783"/>
            <a:chOff x="0" y="6485089"/>
            <a:chExt cx="5939625" cy="1179107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0" y="6485089"/>
              <a:ext cx="5939625" cy="117910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Скругленный прямоугольник 4"/>
            <p:cNvSpPr/>
            <p:nvPr/>
          </p:nvSpPr>
          <p:spPr>
            <a:xfrm>
              <a:off x="1305835" y="6485089"/>
              <a:ext cx="4633789" cy="11791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 algn="l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/>
                <a:t>обеспечение нормативно-правовых, финансовых, организационных и кадровых условий для создания сетевых объединений и партнерств школ с низкими образовательными результатами со школами-лидерами, целью которых является обмен опытом администрации и педагогов; наделение школ, выступающих в качестве школ-лидеров и являющихся для директоров и педагогов школ, охваченных проектом, ресурсом повышения профессиональной квалификации, статусом базовых площадок</a:t>
              </a: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4560497" y="4596360"/>
            <a:ext cx="7180054" cy="1821693"/>
            <a:chOff x="0" y="7782107"/>
            <a:chExt cx="5939625" cy="1179107"/>
          </a:xfrm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0" y="7782107"/>
              <a:ext cx="5939625" cy="117910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Скругленный прямоугольник 4"/>
            <p:cNvSpPr/>
            <p:nvPr/>
          </p:nvSpPr>
          <p:spPr>
            <a:xfrm>
              <a:off x="1305835" y="7782107"/>
              <a:ext cx="4633789" cy="11791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/>
                <a:t>обеспечение нормативных и организационных условий трансляции лучших практик деятельности педагогов и школ, работающих со сложным контингентом и в сложных условиях, в том числе создание банка лучших практик, проведение муниципальных конференций и семинаров, педагогических практик на муниципальных площадках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54038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2144" y="557163"/>
            <a:ext cx="102136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Основные структурные элементы программы</a:t>
            </a:r>
            <a:endParaRPr lang="ru-RU" sz="3200" dirty="0"/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4047519718"/>
              </p:ext>
            </p:extLst>
          </p:nvPr>
        </p:nvGraphicFramePr>
        <p:xfrm>
          <a:off x="1035386" y="1353460"/>
          <a:ext cx="7685920" cy="53837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701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261711805"/>
              </p:ext>
            </p:extLst>
          </p:nvPr>
        </p:nvGraphicFramePr>
        <p:xfrm>
          <a:off x="656987" y="1510313"/>
          <a:ext cx="4501609" cy="4847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050815" y="582157"/>
            <a:ext cx="40991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/>
              <a:t>Паспорт программы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95357" y="1959578"/>
            <a:ext cx="547777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Важно!</a:t>
            </a:r>
          </a:p>
          <a:p>
            <a:endParaRPr lang="ru-RU" dirty="0" smtClean="0"/>
          </a:p>
          <a:p>
            <a:r>
              <a:rPr lang="ru-RU" dirty="0" smtClean="0"/>
              <a:t>Нормативные основания программы – региональные и муниципальные документы</a:t>
            </a:r>
          </a:p>
          <a:p>
            <a:endParaRPr lang="ru-RU" dirty="0"/>
          </a:p>
          <a:p>
            <a:r>
              <a:rPr lang="ru-RU" dirty="0" smtClean="0"/>
              <a:t>Обоснование целей исходя из анализа текущей ситуации и ситуации за 2 – 3 года</a:t>
            </a:r>
          </a:p>
          <a:p>
            <a:endParaRPr lang="ru-RU" dirty="0"/>
          </a:p>
          <a:p>
            <a:r>
              <a:rPr lang="ru-RU" dirty="0" smtClean="0"/>
              <a:t>Обоснование целей с опорой на </a:t>
            </a:r>
            <a:r>
              <a:rPr lang="ru-RU" dirty="0" smtClean="0"/>
              <a:t>муниципальную </a:t>
            </a:r>
            <a:r>
              <a:rPr lang="ru-RU" dirty="0" smtClean="0"/>
              <a:t>специфику, </a:t>
            </a:r>
            <a:r>
              <a:rPr lang="ru-RU" dirty="0" smtClean="0"/>
              <a:t>региональную </a:t>
            </a:r>
            <a:r>
              <a:rPr lang="ru-RU" dirty="0" smtClean="0"/>
              <a:t>аналитику</a:t>
            </a:r>
          </a:p>
          <a:p>
            <a:endParaRPr lang="ru-RU" dirty="0"/>
          </a:p>
          <a:p>
            <a:r>
              <a:rPr lang="ru-RU" dirty="0" smtClean="0"/>
              <a:t>Реалистичность целей и задач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5453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6240" y="448056"/>
            <a:ext cx="115340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Анализ проблемы обеспечения качества образования в муниципальной образовательной системе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05309" y="1667112"/>
            <a:ext cx="5953951" cy="1754326"/>
          </a:xfrm>
          <a:prstGeom prst="rect">
            <a:avLst/>
          </a:prstGeom>
          <a:ln w="381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dirty="0"/>
              <a:t>В</a:t>
            </a:r>
            <a:r>
              <a:rPr lang="ru-RU" dirty="0" smtClean="0"/>
              <a:t> </a:t>
            </a:r>
            <a:r>
              <a:rPr lang="ru-RU" dirty="0"/>
              <a:t>контексте внешних вызовов и требований: выявление несоответствия между внешними требованиями и внутренним состоянием. Анализируется информация за последние 3 – 4 года, которая позволяет выявить </a:t>
            </a:r>
            <a:r>
              <a:rPr lang="ru-RU" b="1" dirty="0"/>
              <a:t>основные противоречия и проблемы </a:t>
            </a:r>
            <a:r>
              <a:rPr lang="ru-RU" b="1" dirty="0" smtClean="0"/>
              <a:t>развития.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5309" y="3678627"/>
            <a:ext cx="5953951" cy="2862322"/>
          </a:xfrm>
          <a:prstGeom prst="rect">
            <a:avLst/>
          </a:prstGeom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/>
              <a:t>Определение </a:t>
            </a:r>
            <a:r>
              <a:rPr lang="ru-RU" dirty="0"/>
              <a:t>проблем обеспечения качества </a:t>
            </a:r>
            <a:r>
              <a:rPr lang="ru-RU" dirty="0" smtClean="0"/>
              <a:t>образования: </a:t>
            </a:r>
          </a:p>
          <a:p>
            <a:r>
              <a:rPr lang="ru-RU" dirty="0" smtClean="0"/>
              <a:t>- анализ </a:t>
            </a:r>
            <a:r>
              <a:rPr lang="ru-RU" dirty="0"/>
              <a:t>кадрового потенциала для обеспечения качества образования в общеобразовательных организациях; </a:t>
            </a:r>
            <a:endParaRPr lang="ru-RU" dirty="0" smtClean="0"/>
          </a:p>
          <a:p>
            <a:r>
              <a:rPr lang="ru-RU" dirty="0" smtClean="0"/>
              <a:t>- анализ </a:t>
            </a:r>
            <a:r>
              <a:rPr lang="ru-RU" dirty="0"/>
              <a:t>условий, способствующих повышению качества образования в образовательных организациях;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/>
              <a:t>характеристика образовательных результатов общеобразовательных организаций.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581380" y="1667112"/>
            <a:ext cx="5348952" cy="3970318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ru-RU" b="1" dirty="0" smtClean="0"/>
              <a:t>Оценка </a:t>
            </a:r>
            <a:r>
              <a:rPr lang="ru-RU" b="1" dirty="0"/>
              <a:t>имеющихся ресурсов </a:t>
            </a:r>
            <a:r>
              <a:rPr lang="ru-RU" dirty="0"/>
              <a:t>как условий достижения качества образования: </a:t>
            </a:r>
            <a:endParaRPr lang="ru-RU" dirty="0" smtClean="0"/>
          </a:p>
          <a:p>
            <a:r>
              <a:rPr lang="ru-RU" dirty="0" smtClean="0"/>
              <a:t>- какие </a:t>
            </a:r>
            <a:r>
              <a:rPr lang="ru-RU" dirty="0"/>
              <a:t>ресурсы используются эффективно, насколько они </a:t>
            </a:r>
            <a:r>
              <a:rPr lang="ru-RU" dirty="0" smtClean="0"/>
              <a:t>доступны; </a:t>
            </a:r>
            <a:endParaRPr lang="ru-RU" dirty="0" smtClean="0"/>
          </a:p>
          <a:p>
            <a:r>
              <a:rPr lang="ru-RU" dirty="0" smtClean="0"/>
              <a:t>- какие </a:t>
            </a:r>
            <a:r>
              <a:rPr lang="ru-RU" dirty="0"/>
              <a:t>ресурсы требуют развития и в чем состоит это развитие: обеспечение системности использования; необходимо дополнение компонентами; не разработана логистика их использования образовательными организациями;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/>
              <a:t>какие ресурсы отсутствуют, насколько они необходимы муниципальной образовательной системе, какой эффект ожидается от их создания</a:t>
            </a:r>
          </a:p>
        </p:txBody>
      </p:sp>
    </p:spTree>
    <p:extLst>
      <p:ext uri="{BB962C8B-B14F-4D97-AF65-F5344CB8AC3E}">
        <p14:creationId xmlns:p14="http://schemas.microsoft.com/office/powerpoint/2010/main" val="4254776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53456" y="479685"/>
            <a:ext cx="7360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Рисковые профили школ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44774" y="1244184"/>
            <a:ext cx="90840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Формируются по результатам анкетирования директоров школ</a:t>
            </a: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369482"/>
              </p:ext>
            </p:extLst>
          </p:nvPr>
        </p:nvGraphicFramePr>
        <p:xfrm>
          <a:off x="344774" y="1947128"/>
          <a:ext cx="10946802" cy="4000840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6640708"/>
                <a:gridCol w="1974993"/>
                <a:gridCol w="2331101"/>
              </a:tblGrid>
              <a:tr h="7050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Факторы риска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Сумма баллов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Значимость фактора риска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5719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>
                          <a:effectLst/>
                        </a:rPr>
                        <a:t>Недостаточная </a:t>
                      </a:r>
                      <a:r>
                        <a:rPr lang="ru-RU" sz="1800" dirty="0" err="1">
                          <a:effectLst/>
                        </a:rPr>
                        <a:t>сформированность</a:t>
                      </a:r>
                      <a:r>
                        <a:rPr lang="ru-RU" sz="1800" dirty="0">
                          <a:effectLst/>
                        </a:rPr>
                        <a:t> управленческих механизмов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средняя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641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>
                          <a:effectLst/>
                        </a:rPr>
                        <a:t>Низкий уровень оснащения школы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средняя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0502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>
                          <a:effectLst/>
                        </a:rPr>
                        <a:t>Недостаточная предметная и методическая компетентность педагогических работников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36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средняя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0502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>
                          <a:effectLst/>
                        </a:rPr>
                        <a:t>Пониженный уровень качества школьной образовательной и воспитательной среды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низкая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5719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>
                          <a:effectLst/>
                        </a:rPr>
                        <a:t>Высокая доля обучающихся с рисками учебной </a:t>
                      </a:r>
                      <a:r>
                        <a:rPr lang="ru-RU" sz="1800" dirty="0" err="1">
                          <a:effectLst/>
                        </a:rPr>
                        <a:t>неуспешности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средняя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5719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>
                          <a:effectLst/>
                        </a:rPr>
                        <a:t>Низкий уровень вовлеченности родителей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38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средняя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9823" y="6250802"/>
            <a:ext cx="46169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Объективность?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6" name="Стрелка вправо с вырезом 5"/>
          <p:cNvSpPr/>
          <p:nvPr/>
        </p:nvSpPr>
        <p:spPr>
          <a:xfrm>
            <a:off x="3687580" y="6250802"/>
            <a:ext cx="1573968" cy="40011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295868" y="6281580"/>
            <a:ext cx="5246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Дополнительные диагностические процедуры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26789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1984" y="1496100"/>
            <a:ext cx="4911719" cy="2031325"/>
          </a:xfrm>
          <a:prstGeom prst="rect">
            <a:avLst/>
          </a:prstGeom>
          <a:ln w="381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/>
              <a:t>Цель </a:t>
            </a:r>
            <a:r>
              <a:rPr lang="ru-RU" dirty="0"/>
              <a:t>– это желаемый результат деятельности, достигнутый в пределах некоторого интервала времени.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Цель </a:t>
            </a:r>
            <a:r>
              <a:rPr lang="ru-RU" dirty="0"/>
              <a:t>– более общая формулировка того, что мы хотим получить в результате реализации программы.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665813" y="538635"/>
            <a:ext cx="32255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/>
              <a:t>Целевой раздел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878842" y="1496100"/>
            <a:ext cx="6096000" cy="3416320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>
            <a:spAutoFit/>
          </a:bodyPr>
          <a:lstStyle/>
          <a:p>
            <a:r>
              <a:rPr lang="ru-RU" dirty="0"/>
              <a:t>При формулировании цели учитывают </a:t>
            </a:r>
            <a:r>
              <a:rPr lang="ru-RU" dirty="0" smtClean="0"/>
              <a:t>требования</a:t>
            </a:r>
            <a:r>
              <a:rPr lang="ru-RU" dirty="0"/>
              <a:t>: </a:t>
            </a:r>
            <a:endParaRPr lang="ru-RU" dirty="0" smtClean="0"/>
          </a:p>
          <a:p>
            <a:r>
              <a:rPr lang="ru-RU" dirty="0" smtClean="0"/>
              <a:t>- реалистичность</a:t>
            </a:r>
            <a:r>
              <a:rPr lang="ru-RU" dirty="0"/>
              <a:t>, посильность, достижимость; </a:t>
            </a:r>
            <a:endParaRPr lang="ru-RU" dirty="0" smtClean="0"/>
          </a:p>
          <a:p>
            <a:r>
              <a:rPr lang="ru-RU" dirty="0" smtClean="0"/>
              <a:t>- контролируемость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- однозначность </a:t>
            </a:r>
            <a:r>
              <a:rPr lang="ru-RU" dirty="0"/>
              <a:t>(представление в обобщенном виде конечного продукта исследования);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 err="1" smtClean="0"/>
              <a:t>проверяемость</a:t>
            </a:r>
            <a:r>
              <a:rPr lang="ru-RU" dirty="0"/>
              <a:t>, </a:t>
            </a:r>
            <a:r>
              <a:rPr lang="ru-RU" dirty="0" err="1" smtClean="0"/>
              <a:t>диагностируемость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- определенность </a:t>
            </a:r>
            <a:r>
              <a:rPr lang="ru-RU" dirty="0"/>
              <a:t>во времени;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 err="1" smtClean="0"/>
              <a:t>операциональность</a:t>
            </a:r>
            <a:r>
              <a:rPr lang="ru-RU" dirty="0" smtClean="0"/>
              <a:t> </a:t>
            </a:r>
            <a:r>
              <a:rPr lang="ru-RU" dirty="0"/>
              <a:t>(распределение на задачи); </a:t>
            </a:r>
            <a:endParaRPr lang="ru-RU" dirty="0" smtClean="0"/>
          </a:p>
          <a:p>
            <a:r>
              <a:rPr lang="ru-RU" dirty="0" smtClean="0"/>
              <a:t>- отсутствие </a:t>
            </a:r>
            <a:r>
              <a:rPr lang="ru-RU" dirty="0"/>
              <a:t>специальных (профессиональных) терминов; </a:t>
            </a:r>
            <a:endParaRPr lang="ru-RU" dirty="0" smtClean="0"/>
          </a:p>
          <a:p>
            <a:r>
              <a:rPr lang="ru-RU" dirty="0" smtClean="0"/>
              <a:t>- отсутствие </a:t>
            </a:r>
            <a:r>
              <a:rPr lang="ru-RU" dirty="0"/>
              <a:t>неоднозначных выражений и понятий;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/>
              <a:t>соответствие заявленной </a:t>
            </a:r>
            <a:r>
              <a:rPr lang="ru-RU" dirty="0" smtClean="0"/>
              <a:t>проблеме.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71984" y="3900115"/>
            <a:ext cx="4911719" cy="203132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ФИОКО: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Цель должна быть обоснована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Цель должна быть реалистична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Цель должна отражать позиции, представленные в рекомендациях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Цель должна опираться на региональные цели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35736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Box 8"/>
          <p:cNvSpPr/>
          <p:nvPr/>
        </p:nvSpPr>
        <p:spPr>
          <a:xfrm>
            <a:off x="-320518" y="609031"/>
            <a:ext cx="11777760" cy="63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3600" b="1" strike="noStrike" spc="-1" dirty="0">
                <a:solidFill>
                  <a:srgbClr val="0070C0"/>
                </a:solidFill>
                <a:latin typeface="Tahoma"/>
              </a:rPr>
              <a:t>Цели и задачи</a:t>
            </a:r>
            <a:endParaRPr lang="ru-RU" sz="3600" b="0" strike="noStrike" spc="-1" dirty="0">
              <a:latin typeface="Arial"/>
            </a:endParaRPr>
          </a:p>
        </p:txBody>
      </p:sp>
      <p:sp>
        <p:nvSpPr>
          <p:cNvPr id="181" name="TextBox 1"/>
          <p:cNvSpPr/>
          <p:nvPr/>
        </p:nvSpPr>
        <p:spPr>
          <a:xfrm>
            <a:off x="319320" y="1776960"/>
            <a:ext cx="11274480" cy="406119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2000" spc="-1" dirty="0">
                <a:solidFill>
                  <a:srgbClr val="000000"/>
                </a:solidFill>
                <a:latin typeface="Tahoma"/>
              </a:rPr>
              <a:t>ЦЕЛЬ:</a:t>
            </a:r>
          </a:p>
          <a:p>
            <a:pPr>
              <a:lnSpc>
                <a:spcPct val="100000"/>
              </a:lnSpc>
              <a:buNone/>
            </a:pPr>
            <a:r>
              <a:rPr lang="ru-RU" sz="2000" spc="-1" dirty="0">
                <a:solidFill>
                  <a:srgbClr val="000000"/>
                </a:solidFill>
                <a:latin typeface="Tahoma"/>
              </a:rPr>
              <a:t>Повышение качества образования в школах, функционирующими в зоне риска снижения образовательных результатов</a:t>
            </a:r>
          </a:p>
          <a:p>
            <a:pPr>
              <a:lnSpc>
                <a:spcPct val="100000"/>
              </a:lnSpc>
              <a:buNone/>
            </a:pPr>
            <a:endParaRPr lang="ru-RU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ru-RU" sz="1800" b="0" strike="noStrike" spc="-1" dirty="0">
                <a:latin typeface="Arial"/>
              </a:rPr>
              <a:t>ЗАДАЧИ:</a:t>
            </a:r>
          </a:p>
          <a:p>
            <a:pPr lvl="0"/>
            <a:r>
              <a:rPr lang="ru-RU" spc="-1" dirty="0">
                <a:latin typeface="Arial"/>
              </a:rPr>
              <a:t>1. Выявление школ с рисками снижения</a:t>
            </a:r>
            <a:r>
              <a:rPr lang="ru-RU" spc="-1" dirty="0">
                <a:solidFill>
                  <a:srgbClr val="000000"/>
                </a:solidFill>
                <a:latin typeface="Tahoma"/>
              </a:rPr>
              <a:t> образовательных результатов</a:t>
            </a:r>
            <a:endParaRPr lang="ru-RU" spc="-1" dirty="0">
              <a:latin typeface="Arial"/>
            </a:endParaRPr>
          </a:p>
          <a:p>
            <a:pPr lvl="0"/>
            <a:r>
              <a:rPr lang="ru-RU" spc="-1" dirty="0">
                <a:latin typeface="Arial"/>
              </a:rPr>
              <a:t>2. Выявление условий и причин, влияющих на </a:t>
            </a:r>
            <a:r>
              <a:rPr lang="ru-RU" spc="-1" dirty="0">
                <a:solidFill>
                  <a:srgbClr val="000000"/>
                </a:solidFill>
                <a:latin typeface="Tahoma"/>
              </a:rPr>
              <a:t>снижение образовательных результатов</a:t>
            </a:r>
          </a:p>
          <a:p>
            <a:pPr>
              <a:lnSpc>
                <a:spcPct val="100000"/>
              </a:lnSpc>
              <a:buNone/>
            </a:pPr>
            <a:r>
              <a:rPr lang="ru-RU" sz="1800" b="0" strike="noStrike" spc="-1" dirty="0">
                <a:latin typeface="Arial"/>
              </a:rPr>
              <a:t>3. Разработка дорожной карты по выведению школ из зоны риска </a:t>
            </a:r>
          </a:p>
          <a:p>
            <a:pPr lvl="0"/>
            <a:r>
              <a:rPr lang="ru-RU" spc="-1" dirty="0">
                <a:latin typeface="Arial"/>
              </a:rPr>
              <a:t>4. Адресная работа со школами, </a:t>
            </a:r>
            <a:r>
              <a:rPr lang="ru-RU" spc="-1" dirty="0">
                <a:solidFill>
                  <a:srgbClr val="000000"/>
                </a:solidFill>
                <a:latin typeface="Tahoma"/>
              </a:rPr>
              <a:t>функционирующими в зоне риска снижения образовательных результатов</a:t>
            </a:r>
          </a:p>
          <a:p>
            <a:pPr>
              <a:lnSpc>
                <a:spcPct val="100000"/>
              </a:lnSpc>
              <a:buNone/>
            </a:pPr>
            <a:r>
              <a:rPr lang="ru-RU" sz="1800" b="0" strike="noStrike" spc="-1" dirty="0">
                <a:latin typeface="Arial"/>
              </a:rPr>
              <a:t>5. Анализ эффективности принятых мер</a:t>
            </a:r>
          </a:p>
          <a:p>
            <a:pPr>
              <a:lnSpc>
                <a:spcPct val="100000"/>
              </a:lnSpc>
              <a:buNone/>
            </a:pPr>
            <a:endParaRPr lang="ru-RU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ru-RU" sz="1800" b="0" strike="noStrike" spc="-1" dirty="0">
                <a:latin typeface="Arial"/>
              </a:rPr>
              <a:t>Цели и задачи отражаются в Муниципальной программе совершенствования механизмов управления качеством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29799455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87AF6BB6-F7EF-4836-A2C5-BC9E71C5BD2F}"/>
              </a:ext>
            </a:extLst>
          </p:cNvPr>
          <p:cNvSpPr txBox="1"/>
          <p:nvPr/>
        </p:nvSpPr>
        <p:spPr>
          <a:xfrm>
            <a:off x="413857" y="473994"/>
            <a:ext cx="117781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0070C0"/>
                </a:solidFill>
              </a:rPr>
              <a:t>Цели и задачи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8637" y="2136338"/>
            <a:ext cx="1127472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Цель </a:t>
            </a:r>
            <a:r>
              <a:rPr lang="ru-RU" dirty="0"/>
              <a:t>– достижение положительной динамики результатов по итогам внешних оценочных процедур в школах с низкими образовательными результатами. </a:t>
            </a:r>
          </a:p>
          <a:p>
            <a:endParaRPr lang="ru-RU" dirty="0"/>
          </a:p>
          <a:p>
            <a:r>
              <a:rPr lang="ru-RU" sz="2400" b="1" dirty="0"/>
              <a:t>Задачи: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/>
              <a:t>Проанализировать состояние внешних и внутренних условий работы школ с низкими образовательными результатами.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/>
              <a:t>Разработать комплекс мер по достижению положительных образовательных результатов.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/>
              <a:t>Обеспечить реализацию комплекса мер по достижению положительных образовательных результатов (дорожная карта).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/>
              <a:t>Провести мониторинг результатов реализации комплекса мер.</a:t>
            </a:r>
          </a:p>
        </p:txBody>
      </p:sp>
    </p:spTree>
    <p:extLst>
      <p:ext uri="{BB962C8B-B14F-4D97-AF65-F5344CB8AC3E}">
        <p14:creationId xmlns:p14="http://schemas.microsoft.com/office/powerpoint/2010/main" val="12758593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87AF6BB6-F7EF-4836-A2C5-BC9E71C5BD2F}"/>
              </a:ext>
            </a:extLst>
          </p:cNvPr>
          <p:cNvSpPr txBox="1"/>
          <p:nvPr/>
        </p:nvSpPr>
        <p:spPr>
          <a:xfrm>
            <a:off x="413857" y="473994"/>
            <a:ext cx="117781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0070C0"/>
                </a:solidFill>
              </a:rPr>
              <a:t>Цели и задачи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4294967295"/>
          </p:nvPr>
        </p:nvSpPr>
        <p:spPr>
          <a:xfrm>
            <a:off x="413857" y="1870595"/>
            <a:ext cx="11383402" cy="4351338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Выявление образовательных организаций, демонстрирующих средние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низкие образовательные результаты;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Создание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условий для повышения качества образования и сокращения разрыва в образовательных возможностях и результатах обучения школьников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algn="just"/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Организация и сопровождение участников образовательного процесса.</a:t>
            </a:r>
          </a:p>
          <a:p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5270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98623" y="524657"/>
            <a:ext cx="8034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Варианты формулировок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84813" y="1244184"/>
            <a:ext cx="3567659" cy="535531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/>
              <a:t>- повышение эффективности системы управления качеством образования в общеобразовательных организациях; </a:t>
            </a:r>
          </a:p>
          <a:p>
            <a:r>
              <a:rPr lang="ru-RU" dirty="0"/>
              <a:t>- повышение качества образовательной и воспитательной среды в образовательных организациях;</a:t>
            </a:r>
          </a:p>
          <a:p>
            <a:r>
              <a:rPr lang="ru-RU" dirty="0"/>
              <a:t>- повышение качества образования в образовательной организации, способствующего успешной социализации выпускников и формированию благоприятного общественного мнения о качестве образования и др.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062335" y="1244184"/>
            <a:ext cx="7959776" cy="563231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/>
              <a:t>- информационное, аналитическое и экспертное обеспечение проведение мониторингов по вопросам качества образования;</a:t>
            </a:r>
          </a:p>
          <a:p>
            <a:r>
              <a:rPr lang="ru-RU" dirty="0"/>
              <a:t>- создание условий для выравнивания возможностей доступа обучающихся к современным условиям обучения и образовательным ресурсам в соответствии с ФГОС ОО; </a:t>
            </a:r>
          </a:p>
          <a:p>
            <a:r>
              <a:rPr lang="ru-RU" dirty="0"/>
              <a:t>- развитие сетевого взаимодействия и партнерства; </a:t>
            </a:r>
          </a:p>
          <a:p>
            <a:r>
              <a:rPr lang="ru-RU" dirty="0"/>
              <a:t>- профессиональное развитие педагогов в рамках функционирования муниципальной модели учительского роста; </a:t>
            </a:r>
          </a:p>
          <a:p>
            <a:r>
              <a:rPr lang="ru-RU" dirty="0"/>
              <a:t>- развитие механизмов государственно-общественного управления в плане функционирования муниципальной системы оценки качества образования, </a:t>
            </a:r>
          </a:p>
          <a:p>
            <a:r>
              <a:rPr lang="ru-RU" dirty="0" smtClean="0"/>
              <a:t>- </a:t>
            </a:r>
            <a:r>
              <a:rPr lang="ru-RU" dirty="0"/>
              <a:t>разработка модели мониторинга качества знаний по математике в 5-11 классах; </a:t>
            </a:r>
          </a:p>
          <a:p>
            <a:r>
              <a:rPr lang="ru-RU" dirty="0"/>
              <a:t>- диссеминация опыта по повышению качества обучения учащихся с опорой на результаты мониторингов и обеспечение различных индивидуальных </a:t>
            </a:r>
            <a:r>
              <a:rPr lang="ru-RU" dirty="0" smtClean="0"/>
              <a:t>траекторий; </a:t>
            </a:r>
            <a:endParaRPr lang="ru-RU" dirty="0"/>
          </a:p>
          <a:p>
            <a:r>
              <a:rPr lang="ru-RU" dirty="0"/>
              <a:t>- повышение профессиональной компетенции педагогических коллективов, развитие личности учителя; </a:t>
            </a:r>
          </a:p>
          <a:p>
            <a:r>
              <a:rPr lang="ru-RU" dirty="0"/>
              <a:t>- организация эффективной работы с обучающимися испытывающими сложности в освоении ООП. </a:t>
            </a:r>
          </a:p>
        </p:txBody>
      </p:sp>
    </p:spTree>
    <p:extLst>
      <p:ext uri="{BB962C8B-B14F-4D97-AF65-F5344CB8AC3E}">
        <p14:creationId xmlns:p14="http://schemas.microsoft.com/office/powerpoint/2010/main" val="3344491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678023" y="6179671"/>
            <a:ext cx="423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04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83494F16-C365-44E0-A8FD-B84B60CCC2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12" y="534296"/>
            <a:ext cx="12144248" cy="6168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652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3326" y="1099544"/>
            <a:ext cx="11697995" cy="646331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/>
              <a:t>Критерий </a:t>
            </a:r>
            <a:r>
              <a:rPr lang="ru-RU" dirty="0"/>
              <a:t>успешности разработки всей программы </a:t>
            </a:r>
            <a:r>
              <a:rPr lang="ru-RU" dirty="0" smtClean="0"/>
              <a:t>- </a:t>
            </a:r>
            <a:r>
              <a:rPr lang="ru-RU" dirty="0"/>
              <a:t>ее результат. Ожидаемый результат определяет цель программы.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3325" y="1898485"/>
            <a:ext cx="11697995" cy="2308324"/>
          </a:xfrm>
          <a:prstGeom prst="rect">
            <a:avLst/>
          </a:prstGeom>
          <a:ln w="381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/>
              <a:t>Критерии </a:t>
            </a:r>
            <a:r>
              <a:rPr lang="ru-RU" dirty="0"/>
              <a:t>задают </a:t>
            </a:r>
            <a:r>
              <a:rPr lang="ru-RU" dirty="0" smtClean="0"/>
              <a:t>общее </a:t>
            </a:r>
            <a:r>
              <a:rPr lang="ru-RU" dirty="0"/>
              <a:t>направление оценки (например: достижение целей, удовлетворение групп потребителей, приобретение и развитие ресурсов и т.д.), поэтому их требуется конкретизировать через показатели.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Показатели </a:t>
            </a:r>
            <a:r>
              <a:rPr lang="ru-RU" dirty="0"/>
              <a:t>бывают количественными (статистика, частота, коэффициенты и т. д.) и качественными (изменения в подходах, поведении, навыках, представлениях, свойствах, уровне понимания и т. д.).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Показатели </a:t>
            </a:r>
            <a:r>
              <a:rPr lang="ru-RU" dirty="0"/>
              <a:t>конкретизируются через индикаторы, которым присваиваются целевые </a:t>
            </a:r>
            <a:r>
              <a:rPr lang="ru-RU" dirty="0" smtClean="0"/>
              <a:t>значения.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77952" y="404019"/>
            <a:ext cx="115435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/>
              <a:t>Ожидаемый </a:t>
            </a:r>
            <a:r>
              <a:rPr lang="ru-RU" sz="3200" dirty="0" smtClean="0"/>
              <a:t>результат. Критерии, показатели, индикаторы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653265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81223" y="500332"/>
            <a:ext cx="61592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0070C0"/>
                </a:solidFill>
              </a:rPr>
              <a:t>Показатели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3638" y="1146664"/>
            <a:ext cx="1114022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b="1" dirty="0"/>
              <a:t>Задача: Проанализировать состояние внешних и внутренних условий работы школ с низкими образовательными результатами</a:t>
            </a:r>
          </a:p>
          <a:p>
            <a:endParaRPr lang="ru-RU" b="1" dirty="0"/>
          </a:p>
          <a:p>
            <a:r>
              <a:rPr lang="ru-RU" b="1" dirty="0"/>
              <a:t>Показатели: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доля педагогических работников, прошедших диагностику по выявлению профессиональных дефицитов;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доля педагогических работников ШНОР, прошедших повышение квалификации;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доля школ, соответствующих современным требованиям обучения;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доля школ, использующих современное оборудование в образовательном процессе.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pPr algn="just"/>
            <a:r>
              <a:rPr lang="ru-RU" b="1" dirty="0"/>
              <a:t>2 Задача: Разработать комплекс мер по достижению положительных образовательных результатов</a:t>
            </a:r>
          </a:p>
          <a:p>
            <a:pPr algn="just"/>
            <a:endParaRPr lang="ru-RU" b="1" dirty="0"/>
          </a:p>
          <a:p>
            <a:pPr algn="just"/>
            <a:r>
              <a:rPr lang="ru-RU" b="1" dirty="0"/>
              <a:t>Показатели: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наличие/отсутствие утвержденного комплекса мер, размещенного на сайте УО;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доля школ с низкими образовательными результатами, вовлеченных в реализацию комплекса мер;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доля педагогов, включенных в реализацию комплекса мер;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доля обучающихся, включенных в реализацию комплекса мер;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доля родителей (законных представителей), включенных в реализацию комплекса мер.</a:t>
            </a:r>
          </a:p>
        </p:txBody>
      </p:sp>
    </p:spTree>
    <p:extLst>
      <p:ext uri="{BB962C8B-B14F-4D97-AF65-F5344CB8AC3E}">
        <p14:creationId xmlns:p14="http://schemas.microsoft.com/office/powerpoint/2010/main" val="33666020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81223" y="500332"/>
            <a:ext cx="61592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0070C0"/>
                </a:solidFill>
              </a:rPr>
              <a:t>Показатели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2502" y="1386506"/>
            <a:ext cx="1113670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Доля школ со средними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низкими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образовательными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результатами,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общего количества ОО;</a:t>
            </a:r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Доля обучающихся, показывающих средние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низкие образовательные результаты, охваченных психолого-педагогическим сопровождением,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общего количества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обучающихся;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Доля педагогических работников, не имеющих образования, соответствующего профилю преподаваемого учебного предмета,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общего количества педагогических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работников;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Доля школ, участвующих в проекте 500+, от общего количества ОО;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Доля педагогических работников,  прошедших диагностику определения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профессиональных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дефицитов,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общего количества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педагогических работников;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Доля педагогических работников, прошедших курсы повышения квалификации или профессиональную переподготовку, от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общего количества педагогических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работников;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Доля педагогов, участвующих в программах наставничества, от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общего количества педагогических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работников;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Доля образовательных организаций, в которых созданы центры «Точка роста»,.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общего количества ОО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Доля образовательных организаций, в которых разработаны и утверждены программы по работе с обучающимися, показывающих стабильно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низкие результаты, от общего количества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ОО.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5470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72798" y="441220"/>
            <a:ext cx="8695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Примеры показателей (рекомендации ФИОКО)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58792" y="1259457"/>
            <a:ext cx="11499012" cy="4801314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 smtClean="0"/>
              <a:t>Показатели</a:t>
            </a:r>
          </a:p>
          <a:p>
            <a:r>
              <a:rPr lang="ru-RU" dirty="0" smtClean="0"/>
              <a:t>- наличие </a:t>
            </a:r>
            <a:r>
              <a:rPr lang="ru-RU" dirty="0"/>
              <a:t>инструментария для выявления школ с низкими результатами обучения и школ, работающих в сложных социальных условиях 	</a:t>
            </a:r>
          </a:p>
          <a:p>
            <a:r>
              <a:rPr lang="ru-RU" dirty="0" smtClean="0"/>
              <a:t>- доля </a:t>
            </a:r>
            <a:r>
              <a:rPr lang="ru-RU" dirty="0"/>
              <a:t>ШНОР и/или ШНСУ, показывающих положительную динамику образовательных результатов обучающихся 	</a:t>
            </a:r>
          </a:p>
          <a:p>
            <a:r>
              <a:rPr lang="ru-RU" dirty="0" smtClean="0"/>
              <a:t>- доля </a:t>
            </a:r>
            <a:r>
              <a:rPr lang="ru-RU" dirty="0"/>
              <a:t>ОО </a:t>
            </a:r>
            <a:r>
              <a:rPr lang="ru-RU" dirty="0" smtClean="0"/>
              <a:t>муниципалитета, </a:t>
            </a:r>
            <a:r>
              <a:rPr lang="ru-RU" dirty="0"/>
              <a:t>в которых устранены ресурсные дефициты (материально-техническая база</a:t>
            </a:r>
            <a:r>
              <a:rPr lang="ru-RU" dirty="0" smtClean="0"/>
              <a:t>)</a:t>
            </a:r>
          </a:p>
          <a:p>
            <a:r>
              <a:rPr lang="ru-RU" dirty="0" smtClean="0"/>
              <a:t>- доля </a:t>
            </a:r>
            <a:r>
              <a:rPr lang="ru-RU" dirty="0"/>
              <a:t>ОО </a:t>
            </a:r>
            <a:r>
              <a:rPr lang="ru-RU" dirty="0" smtClean="0"/>
              <a:t>муниципалитета, </a:t>
            </a:r>
            <a:r>
              <a:rPr lang="ru-RU" dirty="0"/>
              <a:t>в которых устранены кадровые ресурсные дефициты </a:t>
            </a:r>
            <a:endParaRPr lang="ru-RU" dirty="0" smtClean="0"/>
          </a:p>
          <a:p>
            <a:r>
              <a:rPr lang="ru-RU" dirty="0" smtClean="0"/>
              <a:t>- доля </a:t>
            </a:r>
            <a:r>
              <a:rPr lang="ru-RU" dirty="0"/>
              <a:t>педагогических работников в ШНОР и/или ШНСУ, принявших участие в независимой диагностике уровня профессиональных компетенций (предметных и методических) 	</a:t>
            </a:r>
          </a:p>
          <a:p>
            <a:r>
              <a:rPr lang="ru-RU" dirty="0" smtClean="0"/>
              <a:t>- доля </a:t>
            </a:r>
            <a:r>
              <a:rPr lang="ru-RU" dirty="0"/>
              <a:t>педагогических работников в ШНОР и/или ШНСУ, прошедших повышение квалификации 	</a:t>
            </a:r>
          </a:p>
          <a:p>
            <a:r>
              <a:rPr lang="ru-RU" dirty="0"/>
              <a:t>количество ШНОР и/или ШНСУ, охваченных методической работой 	</a:t>
            </a:r>
          </a:p>
          <a:p>
            <a:r>
              <a:rPr lang="ru-RU" dirty="0" smtClean="0"/>
              <a:t>- доля </a:t>
            </a:r>
            <a:r>
              <a:rPr lang="ru-RU" dirty="0"/>
              <a:t>школ, разработавших и реализующих программы перевода школ в эффективный режим функционирования 	</a:t>
            </a:r>
          </a:p>
          <a:p>
            <a:r>
              <a:rPr lang="ru-RU" dirty="0" smtClean="0"/>
              <a:t>- доля </a:t>
            </a:r>
            <a:r>
              <a:rPr lang="ru-RU" dirty="0"/>
              <a:t>ОО, в которых сформирована </a:t>
            </a:r>
            <a:r>
              <a:rPr lang="ru-RU" dirty="0" err="1"/>
              <a:t>внутришкольная</a:t>
            </a:r>
            <a:r>
              <a:rPr lang="ru-RU" dirty="0"/>
              <a:t> система профилактики учебной </a:t>
            </a:r>
            <a:r>
              <a:rPr lang="ru-RU" dirty="0" err="1"/>
              <a:t>неуспешности</a:t>
            </a:r>
            <a:r>
              <a:rPr lang="ru-RU" dirty="0"/>
              <a:t> 	</a:t>
            </a:r>
          </a:p>
          <a:p>
            <a:r>
              <a:rPr lang="ru-RU" dirty="0"/>
              <a:t>	</a:t>
            </a:r>
          </a:p>
          <a:p>
            <a:r>
              <a:rPr lang="ru-RU" dirty="0" smtClean="0"/>
              <a:t> </a:t>
            </a:r>
            <a:r>
              <a:rPr lang="ru-RU" dirty="0"/>
              <a:t>	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01276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23476" y="419724"/>
            <a:ext cx="68654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Примеры показателей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434715" y="1454046"/>
            <a:ext cx="11527436" cy="424731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/>
              <a:t>1) </a:t>
            </a:r>
            <a:r>
              <a:rPr lang="ru-RU" i="1" dirty="0"/>
              <a:t>развитие муниципальной образовательной системы</a:t>
            </a:r>
            <a:r>
              <a:rPr lang="ru-RU" dirty="0"/>
              <a:t>: </a:t>
            </a:r>
          </a:p>
          <a:p>
            <a:r>
              <a:rPr lang="ru-RU" dirty="0"/>
              <a:t>- доля школ, функционирующих в неблагоприятных социальных условиях; </a:t>
            </a:r>
          </a:p>
          <a:p>
            <a:r>
              <a:rPr lang="ru-RU" dirty="0"/>
              <a:t>- доля школ, показывающих низкие образовательные результаты обучающихся;</a:t>
            </a:r>
          </a:p>
          <a:p>
            <a:r>
              <a:rPr lang="ru-RU" dirty="0"/>
              <a:t>- доля школ с низкими результатами обучения и школ, функционирующих в неблагоприятных социальных условиях, в которых обеспечены условия равного доступа к получению качественного общего образования каждого ребенка независимо от места жительства, социального статуса и материального положения семей, в том числе с использованием дистанционных образовательных технологий, в общем количестве таких организаций; </a:t>
            </a:r>
          </a:p>
          <a:p>
            <a:r>
              <a:rPr lang="ru-RU" dirty="0"/>
              <a:t>- доля образовательных организаций, укомплектованных педагогическими кадрами в соответствии с требованиями основных образовательных программ; </a:t>
            </a:r>
          </a:p>
          <a:p>
            <a:r>
              <a:rPr lang="ru-RU" dirty="0"/>
              <a:t>- доля образовательных организаций, в которых внешняя оценка качества образовательных услуг высокая; </a:t>
            </a:r>
          </a:p>
          <a:p>
            <a:r>
              <a:rPr lang="ru-RU" dirty="0"/>
              <a:t>- доля детей школьного возраста получат возможность по выбору получать доступные качественные услуги дополнительного образования;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23359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4695" y="1469036"/>
            <a:ext cx="11062741" cy="424731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/>
              <a:t>2) </a:t>
            </a:r>
            <a:r>
              <a:rPr lang="ru-RU" i="1" dirty="0"/>
              <a:t>развитие кадрового потенциала</a:t>
            </a:r>
            <a:r>
              <a:rPr lang="ru-RU" dirty="0"/>
              <a:t>: </a:t>
            </a:r>
          </a:p>
          <a:p>
            <a:r>
              <a:rPr lang="ru-RU" dirty="0"/>
              <a:t>- доля педагогических работников образовательных организаций, прошедших переподготовку или повышение квалификации по актуальным вопросам повышения качества образования обучающихся в соответствии с ФГОС общего образования, в общей численности педагогических работников, работающих в данных образовательных организациях; </a:t>
            </a:r>
          </a:p>
          <a:p>
            <a:r>
              <a:rPr lang="ru-RU" dirty="0"/>
              <a:t>3) </a:t>
            </a:r>
            <a:r>
              <a:rPr lang="ru-RU" i="1" dirty="0"/>
              <a:t>повышение образовательных результатов обучающихся</a:t>
            </a:r>
            <a:r>
              <a:rPr lang="ru-RU" dirty="0"/>
              <a:t>: </a:t>
            </a:r>
          </a:p>
          <a:p>
            <a:r>
              <a:rPr lang="ru-RU" dirty="0"/>
              <a:t>- доля образовательных организаций, в которых обучающиеся успешно прошли государственную итоговую аттестацию;</a:t>
            </a:r>
          </a:p>
          <a:p>
            <a:r>
              <a:rPr lang="ru-RU" dirty="0"/>
              <a:t>– доля школ, в которых не менее 30% обучающихся не преодолели минимальный порог по русскому языку или математике на ВПР/ОГЭ/ЕГЭ в один год минимум в двух различных оценочных процедурах или минимум по одному разу в течение последних 2 лет подряд в одной процедуре;</a:t>
            </a:r>
          </a:p>
          <a:p>
            <a:r>
              <a:rPr lang="ru-RU" dirty="0"/>
              <a:t>- доля школ, обучающиеся которых продемонстрировали более высокие результаты обучения по итогам учебного года, среди школ с низкими результатами обучения и школ, функционирующих в неблагоприятных социальных условиях.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323476" y="419724"/>
            <a:ext cx="68654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Примеры показателей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78488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06708" y="509665"/>
            <a:ext cx="9728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Качественные результаты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79881" y="1139253"/>
            <a:ext cx="11827239" cy="563231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/>
              <a:t>- появление в муниципальной системе современной модели поддержки школ с низкими результатами обучения и школ, функционирующих в неблагоприятных социальных условиях, включающей в себя механизмы финансовой и научно-методической поддержки таких школ с учетом особенностей их функционирования;</a:t>
            </a:r>
          </a:p>
          <a:p>
            <a:r>
              <a:rPr lang="ru-RU" dirty="0"/>
              <a:t>- сформированы инструменты и ресурсы поддержки школ с низкими результатами обучения и школ, функционирующих в неблагоприятных социальных условиях, за счет использования передового педагогического опыта руководящих и педагогических работников, сетевого взаимодействия ОО;</a:t>
            </a:r>
          </a:p>
          <a:p>
            <a:r>
              <a:rPr lang="ru-RU" dirty="0"/>
              <a:t>- сформированы межшкольные проблемные группы педагогов по вопросам эффективного преподавания;</a:t>
            </a:r>
          </a:p>
          <a:p>
            <a:r>
              <a:rPr lang="ru-RU" dirty="0" smtClean="0"/>
              <a:t>- </a:t>
            </a:r>
            <a:r>
              <a:rPr lang="ru-RU" dirty="0"/>
              <a:t>обеспечен комплексный мониторинг качества образования в школах с низкими результатами обучения и школах, функционирующих в неблагоприятных социальных условиях; </a:t>
            </a:r>
          </a:p>
          <a:p>
            <a:r>
              <a:rPr lang="ru-RU" dirty="0"/>
              <a:t>- осуществлено повышение качества образования за счет реализации программ перевода школ, работающих в сложных социальных условиях, в том числе, показывающих низкие образовательные результаты, в эффективный режим функционирования; </a:t>
            </a:r>
          </a:p>
          <a:p>
            <a:r>
              <a:rPr lang="ru-RU" dirty="0" smtClean="0"/>
              <a:t>- </a:t>
            </a:r>
            <a:r>
              <a:rPr lang="ru-RU" dirty="0"/>
              <a:t>привлечение в </a:t>
            </a:r>
            <a:r>
              <a:rPr lang="ru-RU" dirty="0" smtClean="0"/>
              <a:t>школы высококвалифицированных </a:t>
            </a:r>
            <a:r>
              <a:rPr lang="ru-RU" dirty="0"/>
              <a:t>кадров, а также молодых специалистов; </a:t>
            </a:r>
          </a:p>
          <a:p>
            <a:r>
              <a:rPr lang="ru-RU" dirty="0" smtClean="0"/>
              <a:t>- </a:t>
            </a:r>
            <a:r>
              <a:rPr lang="ru-RU" dirty="0"/>
              <a:t>обеспечение в образовательных организациях условий, отвечающих современным требованиям к образовательному процессу, в том числе в части сохранения и укрепления здоровья </a:t>
            </a:r>
            <a:r>
              <a:rPr lang="ru-RU" dirty="0" smtClean="0"/>
              <a:t>обучающихся; </a:t>
            </a:r>
            <a:endParaRPr lang="ru-RU" dirty="0"/>
          </a:p>
          <a:p>
            <a:r>
              <a:rPr lang="ru-RU" dirty="0"/>
              <a:t>- привлечение новых информационных сервисов, систем и технологий обучения, электронных образовательных ресурсов нового поколения; </a:t>
            </a:r>
          </a:p>
          <a:p>
            <a:r>
              <a:rPr lang="ru-RU" dirty="0"/>
              <a:t>- включение информационно-коммуникационных технологий в процесс управления образованием на всех уровнях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19749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13613" y="539646"/>
            <a:ext cx="87392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Количественные результаты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449705" y="1618938"/>
            <a:ext cx="11422505" cy="424731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/>
              <a:t>- </a:t>
            </a:r>
            <a:r>
              <a:rPr lang="ru-RU" dirty="0" smtClean="0"/>
              <a:t>50</a:t>
            </a:r>
            <a:r>
              <a:rPr lang="ru-RU" dirty="0"/>
              <a:t>% управленческих и педагогических кадров школ </a:t>
            </a:r>
            <a:r>
              <a:rPr lang="ru-RU" dirty="0" smtClean="0"/>
              <a:t>охвачены </a:t>
            </a:r>
            <a:r>
              <a:rPr lang="ru-RU" dirty="0"/>
              <a:t>процессами переподготовки и повышения квалификации;</a:t>
            </a:r>
          </a:p>
          <a:p>
            <a:r>
              <a:rPr lang="ru-RU" dirty="0"/>
              <a:t>- 70% обучающихся получат возможность обучаться в соответствии с основными современными требованиями к образовательному процессу; </a:t>
            </a:r>
          </a:p>
          <a:p>
            <a:r>
              <a:rPr lang="ru-RU" dirty="0"/>
              <a:t>- 87% детей школьного возраста получат возможность по выбору получать </a:t>
            </a:r>
            <a:r>
              <a:rPr lang="ru-RU" dirty="0" smtClean="0"/>
              <a:t>доступное качественное  дополнительное образование; </a:t>
            </a:r>
            <a:endParaRPr lang="ru-RU" dirty="0"/>
          </a:p>
          <a:p>
            <a:r>
              <a:rPr lang="ru-RU" dirty="0"/>
              <a:t>- не менее 95 % выпускников получат по итогам ЕГЭ по обязательным предметам количество баллов выше минимума, установленного </a:t>
            </a:r>
            <a:r>
              <a:rPr lang="ru-RU" dirty="0" err="1"/>
              <a:t>Рособрнадзором</a:t>
            </a:r>
            <a:r>
              <a:rPr lang="ru-RU" dirty="0"/>
              <a:t>;</a:t>
            </a:r>
          </a:p>
          <a:p>
            <a:r>
              <a:rPr lang="ru-RU" dirty="0"/>
              <a:t>- 100 % семей смогут оперативно в электронном виде получать информацию об успеваемости своих детей школьного возраста; </a:t>
            </a:r>
          </a:p>
          <a:p>
            <a:r>
              <a:rPr lang="ru-RU" dirty="0"/>
              <a:t>- 50 % учащихся будут вовлечены в участие в школьном этапе Всероссийской олимпиады школьников; </a:t>
            </a:r>
          </a:p>
          <a:p>
            <a:r>
              <a:rPr lang="ru-RU" dirty="0"/>
              <a:t>- 90 % детей с ограниченными возможностями здоровья и детей-инвалидов школьного возраста получат доступ к качественному общему образованию, в том числе с использованием дистанционных технологий.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54638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5239" y="1384830"/>
            <a:ext cx="4449675" cy="2308324"/>
          </a:xfrm>
          <a:prstGeom prst="rect">
            <a:avLst/>
          </a:prstGeom>
          <a:ln w="381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b="1" dirty="0" smtClean="0"/>
              <a:t>Достижение </a:t>
            </a:r>
            <a:r>
              <a:rPr lang="ru-RU" b="1" dirty="0"/>
              <a:t>цели Программы </a:t>
            </a:r>
            <a:r>
              <a:rPr lang="ru-RU" dirty="0" smtClean="0"/>
              <a:t>- </a:t>
            </a:r>
            <a:r>
              <a:rPr lang="ru-RU" dirty="0"/>
              <a:t>через направления, формы, методы и приемы деятельности педагогических коллективов, </a:t>
            </a:r>
            <a:r>
              <a:rPr lang="ru-RU" dirty="0" err="1"/>
              <a:t>тьюторов</a:t>
            </a:r>
            <a:r>
              <a:rPr lang="ru-RU" dirty="0"/>
              <a:t>, районных методических объединений, районного методического </a:t>
            </a:r>
            <a:r>
              <a:rPr lang="ru-RU" dirty="0" smtClean="0"/>
              <a:t>совета и т.п. </a:t>
            </a:r>
            <a:r>
              <a:rPr lang="ru-RU" b="1" i="1" dirty="0"/>
              <a:t>на основе анализа достижений и выявленных проблем.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484408" y="513594"/>
            <a:ext cx="80371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Механизм реализации программы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551458" y="1447226"/>
            <a:ext cx="6096000" cy="5078313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>
            <a:spAutoFit/>
          </a:bodyPr>
          <a:lstStyle/>
          <a:p>
            <a:r>
              <a:rPr lang="ru-RU" b="1" dirty="0"/>
              <a:t>При реализации Программы используются </a:t>
            </a:r>
            <a:r>
              <a:rPr lang="ru-RU" b="1" dirty="0" smtClean="0"/>
              <a:t>подходы</a:t>
            </a:r>
            <a:r>
              <a:rPr lang="ru-RU" b="1" dirty="0"/>
              <a:t>: </a:t>
            </a:r>
            <a:endParaRPr lang="ru-RU" b="1" dirty="0" smtClean="0"/>
          </a:p>
          <a:p>
            <a:endParaRPr lang="ru-RU" b="1" dirty="0" smtClean="0"/>
          </a:p>
          <a:p>
            <a:r>
              <a:rPr lang="ru-RU" i="1" dirty="0" smtClean="0"/>
              <a:t>- управление </a:t>
            </a:r>
            <a:r>
              <a:rPr lang="ru-RU" i="1" dirty="0"/>
              <a:t>по результатам: </a:t>
            </a:r>
            <a:r>
              <a:rPr lang="ru-RU" dirty="0"/>
              <a:t>в период реализации в программу могут вноситься коррективы в зависимости от результатов проводимых мероприятий; </a:t>
            </a:r>
            <a:endParaRPr lang="ru-RU" dirty="0" smtClean="0"/>
          </a:p>
          <a:p>
            <a:endParaRPr lang="ru-RU" dirty="0" smtClean="0"/>
          </a:p>
          <a:p>
            <a:r>
              <a:rPr lang="ru-RU" i="1" dirty="0" smtClean="0"/>
              <a:t>- целевой </a:t>
            </a:r>
            <a:r>
              <a:rPr lang="ru-RU" i="1" dirty="0"/>
              <a:t>подход: </a:t>
            </a:r>
            <a:r>
              <a:rPr lang="ru-RU" dirty="0"/>
              <a:t>решение задач программы должно быть направлено на повышение качества в общеобразовательных учреждениях муниципального образования; реализация программы должна обеспечить достижение поставленных целей; </a:t>
            </a:r>
            <a:endParaRPr lang="ru-RU" dirty="0" smtClean="0"/>
          </a:p>
          <a:p>
            <a:endParaRPr lang="ru-RU" i="1" dirty="0" smtClean="0"/>
          </a:p>
          <a:p>
            <a:r>
              <a:rPr lang="ru-RU" i="1" dirty="0" smtClean="0"/>
              <a:t>- </a:t>
            </a:r>
            <a:r>
              <a:rPr lang="ru-RU" i="1" dirty="0"/>
              <a:t>комплексный подход</a:t>
            </a:r>
            <a:r>
              <a:rPr lang="ru-RU" dirty="0"/>
              <a:t>, предусматривающий аналитическое обоснование, методическое сопровождение, нормативное правовое обеспечение, </a:t>
            </a:r>
            <a:r>
              <a:rPr lang="ru-RU" dirty="0" smtClean="0"/>
              <a:t>кадровое</a:t>
            </a:r>
            <a:r>
              <a:rPr lang="ru-RU" dirty="0"/>
              <a:t>, информационное и материально-техническое обеспечение.</a:t>
            </a:r>
          </a:p>
        </p:txBody>
      </p:sp>
    </p:spTree>
    <p:extLst>
      <p:ext uri="{BB962C8B-B14F-4D97-AF65-F5344CB8AC3E}">
        <p14:creationId xmlns:p14="http://schemas.microsoft.com/office/powerpoint/2010/main" val="25154244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1377" y="264625"/>
            <a:ext cx="115992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Комплекс мероприятий / Комплексный </a:t>
            </a:r>
            <a:r>
              <a:rPr lang="ru-RU" sz="2400" dirty="0" smtClean="0"/>
              <a:t>план реализации </a:t>
            </a:r>
            <a:r>
              <a:rPr lang="ru-RU" sz="2400" dirty="0" smtClean="0"/>
              <a:t>программы: меры, мероприятия, управленческие решения 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04931" y="1095622"/>
            <a:ext cx="6820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Вариант 1 – по задачам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04930" y="1495731"/>
            <a:ext cx="11932171" cy="535531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i="1" dirty="0"/>
              <a:t>Задача 1. Обеспечить ресурсное наполнение и выравнивающее финансирование школ, учитывающее повышенные потребности </a:t>
            </a:r>
            <a:r>
              <a:rPr lang="ru-RU" i="1" dirty="0" smtClean="0"/>
              <a:t>школ </a:t>
            </a:r>
            <a:r>
              <a:rPr lang="ru-RU" i="1" dirty="0"/>
              <a:t>в оборудовании и специалистах. </a:t>
            </a:r>
            <a:endParaRPr lang="ru-RU" dirty="0"/>
          </a:p>
          <a:p>
            <a:r>
              <a:rPr lang="ru-RU" dirty="0"/>
              <a:t>1. Моделирование финансирования школ, испытывающих повышенные </a:t>
            </a:r>
            <a:r>
              <a:rPr lang="ru-RU" dirty="0" smtClean="0"/>
              <a:t>потребности: </a:t>
            </a:r>
            <a:endParaRPr lang="ru-RU" dirty="0"/>
          </a:p>
          <a:p>
            <a:r>
              <a:rPr lang="ru-RU" dirty="0"/>
              <a:t>- определение финансовых затрат на удовлетворение образовательных потребностей обучающихся в </a:t>
            </a:r>
            <a:r>
              <a:rPr lang="ru-RU" dirty="0" smtClean="0"/>
              <a:t>ОО; </a:t>
            </a:r>
            <a:endParaRPr lang="ru-RU" dirty="0"/>
          </a:p>
          <a:p>
            <a:r>
              <a:rPr lang="ru-RU" dirty="0"/>
              <a:t>- обеспечение финансирования школ </a:t>
            </a:r>
            <a:r>
              <a:rPr lang="ru-RU" dirty="0" smtClean="0"/>
              <a:t>за </a:t>
            </a:r>
            <a:r>
              <a:rPr lang="ru-RU" dirty="0"/>
              <a:t>счет средств местного бюджета и внебюджетных источников; </a:t>
            </a:r>
          </a:p>
          <a:p>
            <a:r>
              <a:rPr lang="ru-RU" dirty="0"/>
              <a:t>- </a:t>
            </a:r>
            <a:r>
              <a:rPr lang="ru-RU" dirty="0" err="1"/>
              <a:t>грантовая</a:t>
            </a:r>
            <a:r>
              <a:rPr lang="ru-RU" dirty="0"/>
              <a:t> поддержка образовательных организаций на конкурсной </a:t>
            </a:r>
            <a:r>
              <a:rPr lang="ru-RU" dirty="0" smtClean="0"/>
              <a:t>основе. </a:t>
            </a:r>
            <a:endParaRPr lang="ru-RU" dirty="0"/>
          </a:p>
          <a:p>
            <a:r>
              <a:rPr lang="ru-RU" dirty="0"/>
              <a:t>2. Моделирование ресурсного обеспечения образовательных организаций:</a:t>
            </a:r>
          </a:p>
          <a:p>
            <a:r>
              <a:rPr lang="ru-RU" dirty="0"/>
              <a:t>- анализ ресурсных потребностей образовательных организаций; </a:t>
            </a:r>
          </a:p>
          <a:p>
            <a:r>
              <a:rPr lang="ru-RU" dirty="0"/>
              <a:t>- моделирование сетевого использования учебного оборудования образовательными организациями; </a:t>
            </a:r>
          </a:p>
          <a:p>
            <a:r>
              <a:rPr lang="ru-RU" dirty="0"/>
              <a:t>- разработка плана закупок необходимого оборудования в конкретные образовательные организации; </a:t>
            </a:r>
          </a:p>
          <a:p>
            <a:r>
              <a:rPr lang="ru-RU" dirty="0" smtClean="0"/>
              <a:t>- </a:t>
            </a:r>
            <a:r>
              <a:rPr lang="ru-RU" dirty="0"/>
              <a:t>формирование муниципального фонда учебно-методического обеспечения учебного процесса, моделирование его использования образовательными организациями; </a:t>
            </a:r>
          </a:p>
          <a:p>
            <a:r>
              <a:rPr lang="ru-RU" dirty="0"/>
              <a:t>- расширение использования электронных образовательных ресурсов и электронных учебников.</a:t>
            </a:r>
          </a:p>
          <a:p>
            <a:r>
              <a:rPr lang="ru-RU" dirty="0"/>
              <a:t>3. Моделирование кадрового обеспечения образовательной деятельности: </a:t>
            </a:r>
          </a:p>
          <a:p>
            <a:r>
              <a:rPr lang="ru-RU" dirty="0"/>
              <a:t>- прогноз кадрового обеспечения для удовлетворения особых образовательных потребностей обучающихся; </a:t>
            </a:r>
          </a:p>
          <a:p>
            <a:r>
              <a:rPr lang="ru-RU" dirty="0"/>
              <a:t>- моделирование психолого-педагогического сопровождения </a:t>
            </a:r>
            <a:r>
              <a:rPr lang="ru-RU" dirty="0" smtClean="0"/>
              <a:t>обучающихся на </a:t>
            </a:r>
            <a:r>
              <a:rPr lang="ru-RU" dirty="0"/>
              <a:t>основе сетевой формы обеспечения специалистами; </a:t>
            </a:r>
          </a:p>
          <a:p>
            <a:r>
              <a:rPr lang="ru-RU" dirty="0"/>
              <a:t>- переподготовка педагогов-предметников по необходимым специальностям психолого-педагогического сопровождения. </a:t>
            </a:r>
          </a:p>
        </p:txBody>
      </p:sp>
    </p:spTree>
    <p:extLst>
      <p:ext uri="{BB962C8B-B14F-4D97-AF65-F5344CB8AC3E}">
        <p14:creationId xmlns:p14="http://schemas.microsoft.com/office/powerpoint/2010/main" val="902564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678023" y="617967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07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3DFDD642-6996-4DA6-AF19-A44B6E30A5E4}"/>
              </a:ext>
            </a:extLst>
          </p:cNvPr>
          <p:cNvSpPr txBox="1"/>
          <p:nvPr/>
        </p:nvSpPr>
        <p:spPr>
          <a:xfrm>
            <a:off x="410245" y="359767"/>
            <a:ext cx="116217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Оценка муниципальных механизмов управления качеством образования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B45FCF1C-ECDB-4216-8D0B-3EF89D5790A2}"/>
              </a:ext>
            </a:extLst>
          </p:cNvPr>
          <p:cNvSpPr txBox="1"/>
          <p:nvPr/>
        </p:nvSpPr>
        <p:spPr>
          <a:xfrm>
            <a:off x="226142" y="1651819"/>
            <a:ext cx="3362632" cy="135421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2020 год</a:t>
            </a:r>
          </a:p>
          <a:p>
            <a:pPr algn="ctr"/>
            <a:r>
              <a:rPr lang="ru-RU" sz="1600" dirty="0"/>
              <a:t>8 муниципалитетов</a:t>
            </a:r>
          </a:p>
          <a:p>
            <a:pPr algn="ctr"/>
            <a:r>
              <a:rPr lang="ru-RU" sz="1600" dirty="0"/>
              <a:t>9 направлений</a:t>
            </a:r>
          </a:p>
          <a:p>
            <a:pPr algn="ctr"/>
            <a:r>
              <a:rPr lang="ru-RU" sz="1600" dirty="0"/>
              <a:t>От 2% до 41% от максимального количества баллов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963E8D5-476C-4D8E-AD7C-B4A44F839612}"/>
              </a:ext>
            </a:extLst>
          </p:cNvPr>
          <p:cNvSpPr txBox="1"/>
          <p:nvPr/>
        </p:nvSpPr>
        <p:spPr>
          <a:xfrm>
            <a:off x="7912824" y="923729"/>
            <a:ext cx="3336195" cy="89255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2021 год</a:t>
            </a:r>
          </a:p>
          <a:p>
            <a:pPr algn="ctr"/>
            <a:r>
              <a:rPr lang="ru-RU" sz="1600" dirty="0"/>
              <a:t>20 муниципалитетов</a:t>
            </a:r>
          </a:p>
          <a:p>
            <a:pPr algn="ctr"/>
            <a:r>
              <a:rPr lang="ru-RU" sz="1600" dirty="0"/>
              <a:t>8 направлений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0145AD70-68F5-4E57-BFF6-16A507B5201D}"/>
              </a:ext>
            </a:extLst>
          </p:cNvPr>
          <p:cNvSpPr txBox="1"/>
          <p:nvPr/>
        </p:nvSpPr>
        <p:spPr>
          <a:xfrm>
            <a:off x="7170556" y="1936468"/>
            <a:ext cx="2094270" cy="830997"/>
          </a:xfrm>
          <a:prstGeom prst="rect">
            <a:avLst/>
          </a:prstGeom>
          <a:solidFill>
            <a:srgbClr val="FF66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Красная</a:t>
            </a:r>
          </a:p>
          <a:p>
            <a:pPr algn="ctr"/>
            <a:r>
              <a:rPr lang="ru-RU" sz="1600" dirty="0"/>
              <a:t>0% - 33%</a:t>
            </a:r>
          </a:p>
          <a:p>
            <a:pPr algn="ctr"/>
            <a:r>
              <a:rPr lang="ru-RU" sz="1600" dirty="0"/>
              <a:t>9 муниципалитетов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FF11B2C0-0E2F-4C17-92B4-B4A48B73AA05}"/>
              </a:ext>
            </a:extLst>
          </p:cNvPr>
          <p:cNvSpPr txBox="1"/>
          <p:nvPr/>
        </p:nvSpPr>
        <p:spPr>
          <a:xfrm>
            <a:off x="9793105" y="1934149"/>
            <a:ext cx="2094270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Оранжевая </a:t>
            </a:r>
          </a:p>
          <a:p>
            <a:pPr algn="ctr"/>
            <a:r>
              <a:rPr lang="ru-RU" sz="1600" dirty="0"/>
              <a:t>34% - 60%</a:t>
            </a:r>
          </a:p>
          <a:p>
            <a:pPr algn="ctr"/>
            <a:r>
              <a:rPr lang="ru-RU" sz="1600" dirty="0"/>
              <a:t>6 муниципалитетов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21B96ADE-A5F4-4EF9-A411-D35D58E2ABA6}"/>
              </a:ext>
            </a:extLst>
          </p:cNvPr>
          <p:cNvSpPr txBox="1"/>
          <p:nvPr/>
        </p:nvSpPr>
        <p:spPr>
          <a:xfrm>
            <a:off x="7170556" y="2874877"/>
            <a:ext cx="209427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Желтая</a:t>
            </a:r>
          </a:p>
          <a:p>
            <a:pPr algn="ctr"/>
            <a:r>
              <a:rPr lang="ru-RU" sz="1600" dirty="0"/>
              <a:t>61% - 85%</a:t>
            </a:r>
          </a:p>
          <a:p>
            <a:pPr algn="ctr"/>
            <a:r>
              <a:rPr lang="ru-RU" sz="1600" dirty="0"/>
              <a:t>3 муниципалитета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47C3E6DE-D349-47D3-8ECD-A94D24C99062}"/>
              </a:ext>
            </a:extLst>
          </p:cNvPr>
          <p:cNvSpPr txBox="1"/>
          <p:nvPr/>
        </p:nvSpPr>
        <p:spPr>
          <a:xfrm>
            <a:off x="9793105" y="2871833"/>
            <a:ext cx="2094270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Зеленая </a:t>
            </a:r>
          </a:p>
          <a:p>
            <a:pPr algn="ctr"/>
            <a:r>
              <a:rPr lang="ru-RU" sz="1600" dirty="0"/>
              <a:t>86% - 100%</a:t>
            </a:r>
          </a:p>
          <a:p>
            <a:pPr algn="ctr"/>
            <a:r>
              <a:rPr lang="ru-RU" sz="1600" dirty="0"/>
              <a:t>2 муниципалитета</a:t>
            </a:r>
          </a:p>
        </p:txBody>
      </p:sp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63CBF772-01B6-4E72-9F0D-7BDED64718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8027" y="1421008"/>
            <a:ext cx="3294313" cy="360499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CD6A85A3-2CB4-489D-B0C7-6D13BE60E2B9}"/>
              </a:ext>
            </a:extLst>
          </p:cNvPr>
          <p:cNvSpPr txBox="1"/>
          <p:nvPr/>
        </p:nvSpPr>
        <p:spPr>
          <a:xfrm>
            <a:off x="1746853" y="4008128"/>
            <a:ext cx="226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Проблемные зоны</a:t>
            </a:r>
          </a:p>
        </p:txBody>
      </p:sp>
      <p:sp>
        <p:nvSpPr>
          <p:cNvPr id="10" name="Стрелка: вниз 9">
            <a:extLst>
              <a:ext uri="{FF2B5EF4-FFF2-40B4-BE49-F238E27FC236}">
                <a16:creationId xmlns="" xmlns:a16="http://schemas.microsoft.com/office/drawing/2014/main" id="{024F2129-7C4A-4B81-A6A7-962F5B509FE4}"/>
              </a:ext>
            </a:extLst>
          </p:cNvPr>
          <p:cNvSpPr/>
          <p:nvPr/>
        </p:nvSpPr>
        <p:spPr>
          <a:xfrm>
            <a:off x="2527323" y="4377460"/>
            <a:ext cx="354469" cy="2727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C46AE598-543A-46E6-9244-983AB2F966E0}"/>
              </a:ext>
            </a:extLst>
          </p:cNvPr>
          <p:cNvSpPr txBox="1"/>
          <p:nvPr/>
        </p:nvSpPr>
        <p:spPr>
          <a:xfrm>
            <a:off x="1394324" y="4794121"/>
            <a:ext cx="2624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Точки </a:t>
            </a:r>
            <a:r>
              <a:rPr lang="ru-RU" dirty="0" smtClean="0"/>
              <a:t>роста 2021</a:t>
            </a:r>
            <a:endParaRPr lang="ru-RU" dirty="0"/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="" xmlns:a16="http://schemas.microsoft.com/office/drawing/2014/main" id="{08E043D8-EBFA-4A79-B6E6-EF45524D8445}"/>
              </a:ext>
            </a:extLst>
          </p:cNvPr>
          <p:cNvSpPr/>
          <p:nvPr/>
        </p:nvSpPr>
        <p:spPr>
          <a:xfrm>
            <a:off x="95273" y="5354177"/>
            <a:ext cx="1940004" cy="13317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Система работы по самоопределению и профессиональной ориентации обучающихся</a:t>
            </a:r>
          </a:p>
        </p:txBody>
      </p:sp>
      <p:sp>
        <p:nvSpPr>
          <p:cNvPr id="20" name="Прямоугольник: скругленные углы 19">
            <a:extLst>
              <a:ext uri="{FF2B5EF4-FFF2-40B4-BE49-F238E27FC236}">
                <a16:creationId xmlns="" xmlns:a16="http://schemas.microsoft.com/office/drawing/2014/main" id="{C14F48D7-8104-4B93-9E17-D0D238C4C7BE}"/>
              </a:ext>
            </a:extLst>
          </p:cNvPr>
          <p:cNvSpPr/>
          <p:nvPr/>
        </p:nvSpPr>
        <p:spPr>
          <a:xfrm>
            <a:off x="2183104" y="5354177"/>
            <a:ext cx="1940004" cy="13317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Система мониторинга эффективности руководителей образовательных организаций</a:t>
            </a:r>
          </a:p>
        </p:txBody>
      </p:sp>
      <p:sp>
        <p:nvSpPr>
          <p:cNvPr id="21" name="Прямоугольник: скругленные углы 20">
            <a:extLst>
              <a:ext uri="{FF2B5EF4-FFF2-40B4-BE49-F238E27FC236}">
                <a16:creationId xmlns="" xmlns:a16="http://schemas.microsoft.com/office/drawing/2014/main" id="{93341B2F-3936-45C8-BE0B-11376910F011}"/>
              </a:ext>
            </a:extLst>
          </p:cNvPr>
          <p:cNvSpPr/>
          <p:nvPr/>
        </p:nvSpPr>
        <p:spPr>
          <a:xfrm>
            <a:off x="4281106" y="5334814"/>
            <a:ext cx="1940004" cy="13317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Система выявления, поддержки и развития способностей и талантов у детей и молодежи</a:t>
            </a:r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="" xmlns:a16="http://schemas.microsoft.com/office/drawing/2014/main" id="{ABCF2CAE-5BA4-4D7A-B9D3-3BA0ADCBD8C5}"/>
              </a:ext>
            </a:extLst>
          </p:cNvPr>
          <p:cNvSpPr/>
          <p:nvPr/>
        </p:nvSpPr>
        <p:spPr>
          <a:xfrm>
            <a:off x="0" y="5294892"/>
            <a:ext cx="6322142" cy="149714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7963E8D5-476C-4D8E-AD7C-B4A44F839612}"/>
              </a:ext>
            </a:extLst>
          </p:cNvPr>
          <p:cNvSpPr txBox="1"/>
          <p:nvPr/>
        </p:nvSpPr>
        <p:spPr>
          <a:xfrm>
            <a:off x="8057073" y="3832850"/>
            <a:ext cx="3079630" cy="110799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2022 </a:t>
            </a:r>
            <a:r>
              <a:rPr lang="ru-RU" b="1" dirty="0"/>
              <a:t>год</a:t>
            </a:r>
          </a:p>
          <a:p>
            <a:pPr algn="ctr"/>
            <a:r>
              <a:rPr lang="ru-RU" sz="1600" dirty="0"/>
              <a:t>20 муниципалитетов</a:t>
            </a:r>
          </a:p>
          <a:p>
            <a:pPr algn="ctr"/>
            <a:r>
              <a:rPr lang="ru-RU" sz="1600" dirty="0"/>
              <a:t>8 </a:t>
            </a:r>
            <a:r>
              <a:rPr lang="ru-RU" sz="1600" dirty="0" smtClean="0"/>
              <a:t>направлений</a:t>
            </a:r>
          </a:p>
          <a:p>
            <a:pPr algn="ctr"/>
            <a:r>
              <a:rPr lang="ru-RU" sz="1600" dirty="0" smtClean="0"/>
              <a:t>18 треков</a:t>
            </a:r>
            <a:endParaRPr lang="ru-RU" sz="1600" dirty="0"/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0145AD70-68F5-4E57-BFF6-16A507B5201D}"/>
              </a:ext>
            </a:extLst>
          </p:cNvPr>
          <p:cNvSpPr txBox="1"/>
          <p:nvPr/>
        </p:nvSpPr>
        <p:spPr>
          <a:xfrm>
            <a:off x="7207036" y="5062725"/>
            <a:ext cx="2186596" cy="830997"/>
          </a:xfrm>
          <a:prstGeom prst="rect">
            <a:avLst/>
          </a:prstGeom>
          <a:solidFill>
            <a:srgbClr val="FF66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Красная</a:t>
            </a:r>
          </a:p>
          <a:p>
            <a:pPr algn="ctr"/>
            <a:r>
              <a:rPr lang="ru-RU" sz="1600" dirty="0"/>
              <a:t>0% - 33%</a:t>
            </a:r>
          </a:p>
          <a:p>
            <a:pPr algn="ctr"/>
            <a:r>
              <a:rPr lang="ru-RU" sz="1600" dirty="0" smtClean="0"/>
              <a:t>13 </a:t>
            </a:r>
            <a:r>
              <a:rPr lang="ru-RU" sz="1600" dirty="0"/>
              <a:t>муниципалитетов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FF11B2C0-0E2F-4C17-92B4-B4A48B73AA05}"/>
              </a:ext>
            </a:extLst>
          </p:cNvPr>
          <p:cNvSpPr txBox="1"/>
          <p:nvPr/>
        </p:nvSpPr>
        <p:spPr>
          <a:xfrm>
            <a:off x="9793105" y="5070866"/>
            <a:ext cx="2094270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Оранжевая </a:t>
            </a:r>
          </a:p>
          <a:p>
            <a:pPr algn="ctr"/>
            <a:r>
              <a:rPr lang="ru-RU" sz="1600" dirty="0"/>
              <a:t>34% - 60%</a:t>
            </a:r>
          </a:p>
          <a:p>
            <a:pPr algn="ctr"/>
            <a:r>
              <a:rPr lang="ru-RU" sz="1600" dirty="0" smtClean="0"/>
              <a:t>3 муниципалитета</a:t>
            </a:r>
            <a:endParaRPr lang="ru-RU" sz="1600" dirty="0"/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47C3E6DE-D349-47D3-8ECD-A94D24C99062}"/>
              </a:ext>
            </a:extLst>
          </p:cNvPr>
          <p:cNvSpPr txBox="1"/>
          <p:nvPr/>
        </p:nvSpPr>
        <p:spPr>
          <a:xfrm>
            <a:off x="8586608" y="5940134"/>
            <a:ext cx="2094270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Зеленая </a:t>
            </a:r>
          </a:p>
          <a:p>
            <a:pPr algn="ctr"/>
            <a:r>
              <a:rPr lang="ru-RU" sz="1600" dirty="0" smtClean="0"/>
              <a:t>61% </a:t>
            </a:r>
            <a:r>
              <a:rPr lang="ru-RU" sz="1600" dirty="0"/>
              <a:t>- 100%</a:t>
            </a:r>
          </a:p>
          <a:p>
            <a:pPr algn="ctr"/>
            <a:r>
              <a:rPr lang="ru-RU" sz="1600" dirty="0" smtClean="0"/>
              <a:t>4 </a:t>
            </a:r>
            <a:r>
              <a:rPr lang="ru-RU" sz="1600" dirty="0"/>
              <a:t>муниципалитета</a:t>
            </a:r>
          </a:p>
        </p:txBody>
      </p:sp>
    </p:spTree>
    <p:extLst>
      <p:ext uri="{BB962C8B-B14F-4D97-AF65-F5344CB8AC3E}">
        <p14:creationId xmlns:p14="http://schemas.microsoft.com/office/powerpoint/2010/main" val="14861791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4931" y="1064845"/>
            <a:ext cx="90540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Вариант 2 – по направлениям реализации программы: </a:t>
            </a:r>
          </a:p>
          <a:p>
            <a:r>
              <a:rPr lang="ru-RU" dirty="0" smtClean="0"/>
              <a:t>- </a:t>
            </a:r>
            <a:r>
              <a:rPr lang="ru-RU" dirty="0"/>
              <a:t>организационное и нормативно-правовое обеспечение;</a:t>
            </a:r>
          </a:p>
          <a:p>
            <a:r>
              <a:rPr lang="ru-RU" dirty="0"/>
              <a:t>- материально-техническое и программно-методическое обеспечение;</a:t>
            </a:r>
          </a:p>
          <a:p>
            <a:r>
              <a:rPr lang="ru-RU" dirty="0"/>
              <a:t>- кадровое обеспечение; </a:t>
            </a:r>
          </a:p>
          <a:p>
            <a:r>
              <a:rPr lang="ru-RU" dirty="0"/>
              <a:t>- управленческое обеспечение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87924" y="2542173"/>
            <a:ext cx="11782269" cy="424731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i="1" dirty="0"/>
              <a:t>3. Реализация муниципальной модели профессионального развития педагогических работников и управленческих кадров:</a:t>
            </a:r>
            <a:endParaRPr lang="ru-RU" dirty="0"/>
          </a:p>
          <a:p>
            <a:r>
              <a:rPr lang="ru-RU" dirty="0"/>
              <a:t>- стимулирование и поддержка участия педагогов </a:t>
            </a:r>
            <a:r>
              <a:rPr lang="ru-RU" dirty="0" smtClean="0"/>
              <a:t>в </a:t>
            </a:r>
            <a:r>
              <a:rPr lang="ru-RU" dirty="0"/>
              <a:t>конкурсах профессионального </a:t>
            </a:r>
            <a:r>
              <a:rPr lang="ru-RU" dirty="0" smtClean="0"/>
              <a:t>мастерства;</a:t>
            </a:r>
            <a:endParaRPr lang="ru-RU" dirty="0"/>
          </a:p>
          <a:p>
            <a:r>
              <a:rPr lang="ru-RU" dirty="0"/>
              <a:t>- внесение изменений в нормативные акты, регулирующие вопросы оплаты труда учителей, изменений, определяющих порядок учета при расчете рабочего времени учителей, времени на индивидуальные занятия с отстающими школьниками, время на обмен опытом, совместное планирование и анализ практики с другими учителями;</a:t>
            </a:r>
          </a:p>
          <a:p>
            <a:r>
              <a:rPr lang="ru-RU" dirty="0"/>
              <a:t>- внедрение в практику управления общеобразовательным учреждением и профессиональным развитием педагогов методов управления результатами, в </a:t>
            </a:r>
            <a:r>
              <a:rPr lang="ru-RU" dirty="0" err="1"/>
              <a:t>т.ч</a:t>
            </a:r>
            <a:r>
              <a:rPr lang="ru-RU" dirty="0"/>
              <a:t>. индивидуальных планов профессионального развития педагогов;</a:t>
            </a:r>
          </a:p>
          <a:p>
            <a:r>
              <a:rPr lang="ru-RU" dirty="0"/>
              <a:t>- создание системы материального стимулирования и поддержки молодых специалистов;</a:t>
            </a:r>
          </a:p>
          <a:p>
            <a:r>
              <a:rPr lang="ru-RU" dirty="0"/>
              <a:t>- проведение мониторинга потребности в повышении квалификации руководящих и педагогических кадров по проблемам повышения качества образования; проектирование плана методической работы;</a:t>
            </a:r>
          </a:p>
          <a:p>
            <a:r>
              <a:rPr lang="ru-RU" dirty="0" smtClean="0"/>
              <a:t>- </a:t>
            </a:r>
            <a:r>
              <a:rPr lang="ru-RU" dirty="0"/>
              <a:t>разработка и реализация индивидуальных планов профессионального развития учителей школ, работающих в неблагоприятных социальных условиях, молодых и малоопытных специалистов;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1377" y="264625"/>
            <a:ext cx="115992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Комплекс мероприятий / Комплексный </a:t>
            </a:r>
            <a:r>
              <a:rPr lang="ru-RU" sz="2400" dirty="0" smtClean="0"/>
              <a:t>план реализации </a:t>
            </a:r>
            <a:r>
              <a:rPr lang="ru-RU" sz="2400" dirty="0" smtClean="0"/>
              <a:t>программы: меры, мероприятия, управленческие решения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344420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38859" y="584616"/>
            <a:ext cx="73002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Важно!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84616" y="1663908"/>
            <a:ext cx="5606322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При формировании комплекса мероприятий учитывать рисковые профили школ.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528996" y="2727811"/>
            <a:ext cx="6071018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Проектировать адресные меры поддержки школ.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147934" y="3578264"/>
            <a:ext cx="5516381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Предусмотреть мероприятия для школ, осуществляющих </a:t>
            </a:r>
            <a:r>
              <a:rPr lang="ru-RU" dirty="0" err="1" smtClean="0"/>
              <a:t>тьюторскую</a:t>
            </a:r>
            <a:r>
              <a:rPr lang="ru-RU" dirty="0" smtClean="0"/>
              <a:t> поддержку.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841823" y="4674938"/>
            <a:ext cx="6775554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/>
              <a:t>О</a:t>
            </a:r>
            <a:r>
              <a:rPr lang="ru-RU" dirty="0" smtClean="0"/>
              <a:t>беспечить </a:t>
            </a:r>
            <a:r>
              <a:rPr lang="ru-RU" dirty="0"/>
              <a:t>мероприятия по общественному признанию достижений школ, работающих в сложном социальном контексте, и педагогов, обучающих детей из неблагополучных семей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81038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7932" y="1076481"/>
            <a:ext cx="1157377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Первый этап: </a:t>
            </a:r>
            <a:r>
              <a:rPr lang="ru-RU" dirty="0"/>
              <a:t>оценивается соответствие разработанного документа требованиям к программным документам. 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1. Представлен </a:t>
            </a:r>
            <a:r>
              <a:rPr lang="ru-RU" dirty="0"/>
              <a:t>ли в документе комплекс мероприятий, действий, акций, реализация которых гипотетически может привести к системным изменениям в образовательных организациях, к повышению качества образования?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. Зафиксирован ли в документе нынешний уровень состояния муниципальной образовательной системы как объекта управления? 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. Дана ли оценка настоящего качества образования, определены ли проблемные зоны его достижения? </a:t>
            </a:r>
            <a:endParaRPr lang="ru-RU" dirty="0" smtClean="0"/>
          </a:p>
          <a:p>
            <a:r>
              <a:rPr lang="ru-RU" dirty="0" smtClean="0"/>
              <a:t>4</a:t>
            </a:r>
            <a:r>
              <a:rPr lang="ru-RU" dirty="0"/>
              <a:t>. Реально ли проведение описанных в документе изменений при зафиксированном стартовом уровне? </a:t>
            </a:r>
            <a:endParaRPr lang="ru-RU" dirty="0" smtClean="0"/>
          </a:p>
          <a:p>
            <a:r>
              <a:rPr lang="ru-RU" dirty="0" smtClean="0"/>
              <a:t>5</a:t>
            </a:r>
            <a:r>
              <a:rPr lang="ru-RU" dirty="0"/>
              <a:t>. Обозначено ли в документе желаемое (целевое) состояние качества образования в муниципальной образовательной системе в результате осуществления комплекса запланированных мероприятий? </a:t>
            </a:r>
            <a:endParaRPr lang="ru-RU" dirty="0" smtClean="0"/>
          </a:p>
          <a:p>
            <a:r>
              <a:rPr lang="ru-RU" dirty="0" smtClean="0"/>
              <a:t>6</a:t>
            </a:r>
            <a:r>
              <a:rPr lang="ru-RU" dirty="0"/>
              <a:t>. Какова вероятность того, что осуществление комплекса запланированных мероприятий приведет к желаемому результату/достижению цели?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73547" y="491706"/>
            <a:ext cx="6777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Чек-лист для самопроверки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897153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9305" y="905773"/>
            <a:ext cx="1124597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Второй этап: оценка </a:t>
            </a:r>
            <a:r>
              <a:rPr lang="ru-RU" dirty="0"/>
              <a:t>качества муниципальной программы повышения качества образования: </a:t>
            </a:r>
            <a:endParaRPr lang="ru-RU" dirty="0" smtClean="0"/>
          </a:p>
          <a:p>
            <a:r>
              <a:rPr lang="ru-RU" dirty="0" smtClean="0"/>
              <a:t>1. Представлено </a:t>
            </a:r>
            <a:r>
              <a:rPr lang="ru-RU" dirty="0"/>
              <a:t>ли аналитико-прогностическое обоснование состава мероприятий, действий, акций, реализация которых гипотетически может привести к системным изменениям в муниципальной образовательной системе, повышению качества образования?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. Представлена ли в документе полная логическая структура программы (проблема, целевой блок, четкие планируемые результаты, система мероприятий по их достижению)? 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. Обеспечены ли логические связи между разделами программы? </a:t>
            </a:r>
            <a:endParaRPr lang="ru-RU" dirty="0" smtClean="0"/>
          </a:p>
          <a:p>
            <a:r>
              <a:rPr lang="ru-RU" dirty="0" smtClean="0"/>
              <a:t>4</a:t>
            </a:r>
            <a:r>
              <a:rPr lang="ru-RU" dirty="0"/>
              <a:t>. Соотнесен ли прилагаемый набор программных мероприятий с планируемыми результатами? </a:t>
            </a:r>
            <a:endParaRPr lang="ru-RU" dirty="0" smtClean="0"/>
          </a:p>
          <a:p>
            <a:r>
              <a:rPr lang="ru-RU" dirty="0" smtClean="0"/>
              <a:t>5</a:t>
            </a:r>
            <a:r>
              <a:rPr lang="ru-RU" dirty="0"/>
              <a:t>. Осуществлены ли анализ состояния и прогнозирование тенденций изменений качества образования в муниципальной образовательной системе? </a:t>
            </a:r>
            <a:endParaRPr lang="ru-RU" dirty="0" smtClean="0"/>
          </a:p>
          <a:p>
            <a:r>
              <a:rPr lang="ru-RU" dirty="0" smtClean="0"/>
              <a:t>6</a:t>
            </a:r>
            <a:r>
              <a:rPr lang="ru-RU" dirty="0"/>
              <a:t>. Выявлены ли проблемы обеспечения качества образования в муниципальной образовательной системе как разрывы между желаемыми (нормативными) результатами и реальными результатами? </a:t>
            </a:r>
            <a:endParaRPr lang="ru-RU" dirty="0" smtClean="0"/>
          </a:p>
          <a:p>
            <a:r>
              <a:rPr lang="ru-RU" dirty="0" smtClean="0"/>
              <a:t>7.</a:t>
            </a:r>
            <a:r>
              <a:rPr lang="ru-RU" dirty="0"/>
              <a:t> </a:t>
            </a:r>
            <a:r>
              <a:rPr lang="ru-RU" dirty="0" smtClean="0"/>
              <a:t>Опирается </a:t>
            </a:r>
            <a:r>
              <a:rPr lang="ru-RU" dirty="0"/>
              <a:t>ли целеполагание в программе на выявленные проблемы и их причины? </a:t>
            </a:r>
            <a:endParaRPr lang="ru-RU" dirty="0" smtClean="0"/>
          </a:p>
          <a:p>
            <a:r>
              <a:rPr lang="ru-RU" dirty="0" smtClean="0"/>
              <a:t>8. </a:t>
            </a:r>
            <a:r>
              <a:rPr lang="ru-RU" dirty="0"/>
              <a:t>Являются ли сформулированные цели реалистичными, измеримыми? </a:t>
            </a:r>
            <a:endParaRPr lang="ru-RU" dirty="0" smtClean="0"/>
          </a:p>
          <a:p>
            <a:r>
              <a:rPr lang="ru-RU" dirty="0" smtClean="0"/>
              <a:t>9. </a:t>
            </a:r>
            <a:r>
              <a:rPr lang="ru-RU" dirty="0"/>
              <a:t>Соответствуют ли планируемые результаты выявленным проблемам, целям и задачам программы? </a:t>
            </a:r>
            <a:r>
              <a:rPr lang="ru-RU" dirty="0" smtClean="0"/>
              <a:t>10. </a:t>
            </a:r>
            <a:r>
              <a:rPr lang="ru-RU" dirty="0"/>
              <a:t>Определены ли показатели/индикаторы, которые определят достижение поставленной цели, планируемых результатов? </a:t>
            </a:r>
            <a:endParaRPr lang="ru-RU" dirty="0" smtClean="0"/>
          </a:p>
          <a:p>
            <a:r>
              <a:rPr lang="ru-RU" dirty="0" smtClean="0"/>
              <a:t>11. </a:t>
            </a:r>
            <a:r>
              <a:rPr lang="ru-RU" dirty="0"/>
              <a:t>Описаны ли в программе механизмы повышения качества образования? </a:t>
            </a:r>
            <a:endParaRPr lang="ru-RU" dirty="0" smtClean="0"/>
          </a:p>
          <a:p>
            <a:r>
              <a:rPr lang="ru-RU" dirty="0" smtClean="0"/>
              <a:t>12. </a:t>
            </a:r>
            <a:r>
              <a:rPr lang="ru-RU" dirty="0"/>
              <a:t>Обоснована ли в программе планируемая продолжительность ее реализации? </a:t>
            </a:r>
            <a:endParaRPr lang="ru-RU" dirty="0" smtClean="0"/>
          </a:p>
          <a:p>
            <a:r>
              <a:rPr lang="ru-RU" dirty="0" smtClean="0"/>
              <a:t>13. </a:t>
            </a:r>
            <a:r>
              <a:rPr lang="ru-RU" dirty="0"/>
              <a:t>Описаны ли в программе промежуточные показатели реализации программы (по годам)? </a:t>
            </a:r>
            <a:endParaRPr lang="ru-RU" dirty="0" smtClean="0"/>
          </a:p>
          <a:p>
            <a:r>
              <a:rPr lang="ru-RU" dirty="0" smtClean="0"/>
              <a:t>14. Описаны ли в программе механизмы анализа эффективности принятых мер?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849592" y="320998"/>
            <a:ext cx="6777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Чек-лист для самопроверки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880146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Спасибо за внимание!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676650" y="526286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dirty="0"/>
              <a:t>Телефон: 8</a:t>
            </a:r>
            <a:r>
              <a:rPr lang="en-US" dirty="0"/>
              <a:t> </a:t>
            </a:r>
            <a:r>
              <a:rPr lang="ru-RU" dirty="0"/>
              <a:t>(8212</a:t>
            </a:r>
            <a:r>
              <a:rPr lang="ru-RU"/>
              <a:t>) 28-60-11</a:t>
            </a:r>
            <a:endParaRPr lang="ru-RU" dirty="0"/>
          </a:p>
          <a:p>
            <a:pPr algn="r"/>
            <a:r>
              <a:rPr lang="en-US" dirty="0"/>
              <a:t>Email: kriro@minobr.rkomi.ru</a:t>
            </a:r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EFB093E8-05FE-4FC8-BD80-917CBF977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433D-F37C-42DE-BDDF-D4AF2782815C}" type="slidenum">
              <a:rPr lang="ru-RU" smtClean="0">
                <a:solidFill>
                  <a:prstClr val="black"/>
                </a:solidFill>
              </a:rPr>
              <a:pPr/>
              <a:t>34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085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0279" y="526211"/>
            <a:ext cx="10144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Общие результаты оценки МУМ - 2022</a:t>
            </a:r>
            <a:endParaRPr lang="ru-RU" sz="2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230486" y="1302615"/>
          <a:ext cx="11311658" cy="536426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887294"/>
                <a:gridCol w="1715208"/>
                <a:gridCol w="1709156"/>
              </a:tblGrid>
              <a:tr h="3559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Направления оценки</a:t>
                      </a: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2022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2021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59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Механизмы управления качеством образовательных результатов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596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1.1 Система оценки качества подготовки обучающихся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45%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39%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08A6A"/>
                    </a:solidFill>
                  </a:tcPr>
                </a:tc>
              </a:tr>
              <a:tr h="73219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1.2 Система работы со школами с низкими результатами обучения и/или школами, функционирующими в неблагоприятных социальных условиях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44%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47%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35596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1.3 Система выявления, поддержки и развития способностей и талантов у детей и молодежи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36%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41%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</a:tr>
              <a:tr h="35596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1.4 Система работы по самоопределению и профессиональной ориентации обучающихся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21%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08A6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31%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08A6A"/>
                    </a:solidFill>
                  </a:tcPr>
                </a:tc>
              </a:tr>
              <a:tr h="35596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Механизмы управления качеством образовательной деятельности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5596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2.1 Система мониторинга эффективности руководителей всех образовательных организаций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36%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36%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08A6A"/>
                    </a:solidFill>
                  </a:tcPr>
                </a:tc>
              </a:tr>
              <a:tr h="35596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2.2 Система обеспечения профессионального развития педагогических работников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26%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08A6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39%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</a:tr>
              <a:tr h="35596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2.3 Система организации воспитания обучающихся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26%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08A6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43%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35596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2.4 Система мониторинга качества дошкольного образования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48%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51%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326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693BBD25-1966-4AC6-9EFC-3CC35BA448CC}"/>
              </a:ext>
            </a:extLst>
          </p:cNvPr>
          <p:cNvSpPr txBox="1"/>
          <p:nvPr/>
        </p:nvSpPr>
        <p:spPr>
          <a:xfrm>
            <a:off x="310393" y="467664"/>
            <a:ext cx="104036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1.2. Система работы со школами с низкими результатами обучения и/или школами, функционирующими в неблагоприятных социальных условиях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E8B2A915-A43C-4E28-9E7F-0663CEDC6BC5}"/>
              </a:ext>
            </a:extLst>
          </p:cNvPr>
          <p:cNvSpPr txBox="1"/>
          <p:nvPr/>
        </p:nvSpPr>
        <p:spPr>
          <a:xfrm>
            <a:off x="604007" y="1258349"/>
            <a:ext cx="11241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/>
              <a:t>Трек 1 Адресная поддержка школ с низкими образовательными результатами </a:t>
            </a:r>
            <a:r>
              <a:rPr lang="ru-RU" b="1" i="1" dirty="0" smtClean="0"/>
              <a:t>      </a:t>
            </a:r>
            <a:r>
              <a:rPr lang="ru-RU" sz="2400" b="1" dirty="0" smtClean="0">
                <a:solidFill>
                  <a:srgbClr val="0070C0"/>
                </a:solidFill>
              </a:rPr>
              <a:t>67%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6DBA7416-E335-45CE-8125-5051789D6C74}"/>
              </a:ext>
            </a:extLst>
          </p:cNvPr>
          <p:cNvSpPr txBox="1"/>
          <p:nvPr/>
        </p:nvSpPr>
        <p:spPr>
          <a:xfrm>
            <a:off x="251670" y="2999697"/>
            <a:ext cx="11442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Трек 2 </a:t>
            </a:r>
            <a:r>
              <a:rPr lang="ru-RU" b="1" i="1" dirty="0"/>
              <a:t>Организация работы со школами, функционирующими в зоне риска снижения образовательных результатов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70294526-8709-45F9-B79D-CCD3CA9EEF5D}"/>
              </a:ext>
            </a:extLst>
          </p:cNvPr>
          <p:cNvSpPr txBox="1"/>
          <p:nvPr/>
        </p:nvSpPr>
        <p:spPr>
          <a:xfrm>
            <a:off x="310393" y="5002451"/>
            <a:ext cx="11459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/>
              <a:t>Трек 3 </a:t>
            </a:r>
            <a:r>
              <a:rPr lang="ru-RU" b="1" i="1" dirty="0"/>
              <a:t>Профилактика учебной неуспешности в ОО муниципалитета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938295" y="467664"/>
            <a:ext cx="111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45%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076317" y="2999697"/>
            <a:ext cx="1115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37%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938295" y="5018044"/>
            <a:ext cx="1112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30%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15992" y="1923538"/>
            <a:ext cx="2786332" cy="94027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13 МО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283392" y="1923537"/>
            <a:ext cx="2786332" cy="940279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1 МО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850792" y="1923537"/>
            <a:ext cx="2786332" cy="940279"/>
          </a:xfrm>
          <a:prstGeom prst="roundRect">
            <a:avLst/>
          </a:prstGeom>
          <a:solidFill>
            <a:srgbClr val="F08A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6 МО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15992" y="3750099"/>
            <a:ext cx="2786332" cy="94027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5 МО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283392" y="3750098"/>
            <a:ext cx="2786332" cy="940279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3 МО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7850792" y="3750098"/>
            <a:ext cx="2786332" cy="940279"/>
          </a:xfrm>
          <a:prstGeom prst="roundRect">
            <a:avLst/>
          </a:prstGeom>
          <a:solidFill>
            <a:srgbClr val="F08A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12 МО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15992" y="5688018"/>
            <a:ext cx="2786332" cy="94027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4 МО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283392" y="5688017"/>
            <a:ext cx="2786332" cy="940279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2 МО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850792" y="5688017"/>
            <a:ext cx="2786332" cy="940279"/>
          </a:xfrm>
          <a:prstGeom prst="roundRect">
            <a:avLst/>
          </a:prstGeom>
          <a:solidFill>
            <a:srgbClr val="F08A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14 МО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765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693BBD25-1966-4AC6-9EFC-3CC35BA448CC}"/>
              </a:ext>
            </a:extLst>
          </p:cNvPr>
          <p:cNvSpPr txBox="1"/>
          <p:nvPr/>
        </p:nvSpPr>
        <p:spPr>
          <a:xfrm>
            <a:off x="310393" y="467664"/>
            <a:ext cx="104036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1.2. Система работы со школами с низкими результатами обучения и/или школами, функционирующими в неблагоприятных социальных условиях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E8B2A915-A43C-4E28-9E7F-0663CEDC6BC5}"/>
              </a:ext>
            </a:extLst>
          </p:cNvPr>
          <p:cNvSpPr txBox="1"/>
          <p:nvPr/>
        </p:nvSpPr>
        <p:spPr>
          <a:xfrm>
            <a:off x="604007" y="1258349"/>
            <a:ext cx="11241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/>
              <a:t>Трек 1 Адресная поддержка школ с низкими образовательными результатами </a:t>
            </a:r>
            <a:r>
              <a:rPr lang="ru-RU" b="1" i="1" dirty="0" smtClean="0"/>
              <a:t>      </a:t>
            </a:r>
            <a:r>
              <a:rPr lang="ru-RU" sz="2400" b="1" dirty="0" smtClean="0">
                <a:solidFill>
                  <a:srgbClr val="0070C0"/>
                </a:solidFill>
              </a:rPr>
              <a:t>67%</a:t>
            </a:r>
            <a:endParaRPr lang="ru-RU" sz="24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C1E0FFF7-C92E-4501-BA44-1433DD31850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51670" y="1711193"/>
          <a:ext cx="11593584" cy="1144150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1593584">
                  <a:extLst>
                    <a:ext uri="{9D8B030D-6E8A-4147-A177-3AD203B41FA5}">
                      <a16:colId xmlns="" xmlns:a16="http://schemas.microsoft.com/office/drawing/2014/main" val="200767323"/>
                    </a:ext>
                  </a:extLst>
                </a:gridCol>
              </a:tblGrid>
              <a:tr h="497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Принятие мер на основе анализа результатов муниципального уровня регионального (федерального) мониторинга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795467411"/>
                  </a:ext>
                </a:extLst>
              </a:tr>
              <a:tr h="6467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Содействие региону в реализации мер по оказанию адресной методической поддержки школам с низкими результатами обучения относительно выявленных в данных школах проблем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33007007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6DBA7416-E335-45CE-8125-5051789D6C74}"/>
              </a:ext>
            </a:extLst>
          </p:cNvPr>
          <p:cNvSpPr txBox="1"/>
          <p:nvPr/>
        </p:nvSpPr>
        <p:spPr>
          <a:xfrm>
            <a:off x="251670" y="2999697"/>
            <a:ext cx="11442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Трек 2 </a:t>
            </a:r>
            <a:r>
              <a:rPr lang="ru-RU" b="1" i="1" dirty="0"/>
              <a:t>Организация работы со школами, функционирующими в зоне риска снижения образовательных результатов </a:t>
            </a: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="" xmlns:a16="http://schemas.microsoft.com/office/drawing/2014/main" id="{9A216CFB-021B-4EE2-B748-BF751C033B1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51670" y="3646028"/>
          <a:ext cx="11534862" cy="1279655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1534862">
                  <a:extLst>
                    <a:ext uri="{9D8B030D-6E8A-4147-A177-3AD203B41FA5}">
                      <a16:colId xmlns="" xmlns:a16="http://schemas.microsoft.com/office/drawing/2014/main" val="2876910779"/>
                    </a:ext>
                  </a:extLst>
                </a:gridCol>
              </a:tblGrid>
              <a:tr h="6031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Принятие мер на основе анализа результатов муниципального уровня регионального (федерального) мониторинга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882174739"/>
                  </a:ext>
                </a:extLst>
              </a:tr>
              <a:tr h="6765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Содействие региону в реализации мер, направленных на ликвидацию ресурсных дефицитов в школах, функционирующих в условиях риска снижения образовательных результатов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617671877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70294526-8709-45F9-B79D-CCD3CA9EEF5D}"/>
              </a:ext>
            </a:extLst>
          </p:cNvPr>
          <p:cNvSpPr txBox="1"/>
          <p:nvPr/>
        </p:nvSpPr>
        <p:spPr>
          <a:xfrm>
            <a:off x="310393" y="5002451"/>
            <a:ext cx="11459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/>
              <a:t>Трек 3 </a:t>
            </a:r>
            <a:r>
              <a:rPr lang="ru-RU" b="1" i="1" dirty="0"/>
              <a:t>Профилактика учебной неуспешности в ОО муниципалитета </a:t>
            </a:r>
          </a:p>
        </p:txBody>
      </p:sp>
      <p:graphicFrame>
        <p:nvGraphicFramePr>
          <p:cNvPr id="10" name="Таблица 9">
            <a:extLst>
              <a:ext uri="{FF2B5EF4-FFF2-40B4-BE49-F238E27FC236}">
                <a16:creationId xmlns="" xmlns:a16="http://schemas.microsoft.com/office/drawing/2014/main" id="{7AF66514-55FA-4BCA-B764-749E1861FBE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51670" y="5567591"/>
          <a:ext cx="11518084" cy="1127882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1518084">
                  <a:extLst>
                    <a:ext uri="{9D8B030D-6E8A-4147-A177-3AD203B41FA5}">
                      <a16:colId xmlns="" xmlns:a16="http://schemas.microsoft.com/office/drawing/2014/main" val="1204489639"/>
                    </a:ext>
                  </a:extLst>
                </a:gridCol>
              </a:tblGrid>
              <a:tr h="6040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Принятие мер на основе анализа результатов муниципального уровня регионального (федерального) мониторинга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809886535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Содействие региону в реализации мер профилактики учебной неуспешности в ОО муниципалитета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59306703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938295" y="467664"/>
            <a:ext cx="111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45%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076317" y="2999697"/>
            <a:ext cx="1115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37%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938295" y="5018044"/>
            <a:ext cx="1112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30%</a:t>
            </a:r>
            <a:endParaRPr lang="ru-RU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651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6815" y="595223"/>
            <a:ext cx="114472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Этапы проектирования </a:t>
            </a:r>
            <a:r>
              <a:rPr lang="ru-RU" sz="3200" dirty="0" smtClean="0"/>
              <a:t>муниципальной программы</a:t>
            </a:r>
            <a:endParaRPr lang="ru-RU" sz="3200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904680872"/>
              </p:ext>
            </p:extLst>
          </p:nvPr>
        </p:nvGraphicFramePr>
        <p:xfrm>
          <a:off x="299049" y="1401432"/>
          <a:ext cx="11398369" cy="51201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2619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56936" y="414068"/>
            <a:ext cx="622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Важно!</a:t>
            </a:r>
            <a:endParaRPr lang="ru-RU" sz="2800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709081754"/>
              </p:ext>
            </p:extLst>
          </p:nvPr>
        </p:nvGraphicFramePr>
        <p:xfrm>
          <a:off x="396815" y="937288"/>
          <a:ext cx="11593902" cy="5355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3987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65184" y="638680"/>
            <a:ext cx="1148750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ea typeface="Tahoma" panose="020B0604030504040204" pitchFamily="34" charset="0"/>
              </a:rPr>
              <a:t>Комплекс основных мероприятий в ходе разработки и реализации муниципальной программы </a:t>
            </a:r>
            <a:endParaRPr lang="ru-RU" sz="2400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581394" y="1597242"/>
            <a:ext cx="7484304" cy="1179107"/>
            <a:chOff x="0" y="0"/>
            <a:chExt cx="5939625" cy="1179107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0" y="0"/>
              <a:ext cx="5939625" cy="117910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Скругленный прямоугольник 4"/>
            <p:cNvSpPr/>
            <p:nvPr/>
          </p:nvSpPr>
          <p:spPr>
            <a:xfrm>
              <a:off x="1305835" y="0"/>
              <a:ext cx="4633789" cy="11791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/>
                <a:t>формирование рабочей группы специалистов, сопровождающих реализацию программы, включая муниципального координатора и </a:t>
              </a:r>
              <a:r>
                <a:rPr lang="ru-RU" sz="1400" kern="1200" dirty="0" err="1"/>
                <a:t>тьюторов</a:t>
              </a:r>
              <a:r>
                <a:rPr lang="ru-RU" sz="1400" kern="1200" dirty="0"/>
                <a:t>-консультантов (школ-лидеров), оказывающих методическую и организационную поддержку школам-участникам проекта</a:t>
              </a: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2298051" y="2902543"/>
            <a:ext cx="7346281" cy="1179107"/>
            <a:chOff x="0" y="1297017"/>
            <a:chExt cx="5939625" cy="1179107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0" y="1297017"/>
              <a:ext cx="5939625" cy="117910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Скругленный прямоугольник 4"/>
            <p:cNvSpPr/>
            <p:nvPr/>
          </p:nvSpPr>
          <p:spPr>
            <a:xfrm>
              <a:off x="1305835" y="1297017"/>
              <a:ext cx="4633789" cy="11791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/>
                <a:t>разработка рекомендаций по внесению изменений в нормативные акты, регулирующие вопросы оплаты труда учителей, которые организуют индивидуальные </a:t>
              </a:r>
              <a:r>
                <a:rPr lang="ru-RU" sz="1400" kern="1200" dirty="0" smtClean="0"/>
                <a:t>занятия, </a:t>
              </a:r>
              <a:r>
                <a:rPr lang="ru-RU" sz="1400" kern="1200" dirty="0"/>
                <a:t>осуществляют сопровождение детей с особыми </a:t>
              </a:r>
              <a:r>
                <a:rPr lang="ru-RU" sz="1400" kern="1200" dirty="0" smtClean="0"/>
                <a:t>потребностями</a:t>
              </a:r>
              <a:r>
                <a:rPr lang="ru-RU" sz="1400" kern="1200" dirty="0"/>
                <a:t>, участвуют в мероприятиях по обмену опытом, проводят совместное планирование и анализ </a:t>
              </a:r>
              <a:r>
                <a:rPr lang="ru-RU" sz="1400" kern="1200" dirty="0" smtClean="0"/>
                <a:t>практики</a:t>
              </a:r>
              <a:endParaRPr lang="ru-RU" sz="1400" kern="1200" dirty="0"/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4044683" y="4207844"/>
            <a:ext cx="6815974" cy="1179107"/>
            <a:chOff x="0" y="2594035"/>
            <a:chExt cx="5939625" cy="1179107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0" y="2594035"/>
              <a:ext cx="5939625" cy="117910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Скругленный прямоугольник 4"/>
            <p:cNvSpPr/>
            <p:nvPr/>
          </p:nvSpPr>
          <p:spPr>
            <a:xfrm>
              <a:off x="1305835" y="2594035"/>
              <a:ext cx="4633789" cy="11791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/>
                <a:t>внедрение в практику управления </a:t>
              </a:r>
              <a:r>
                <a:rPr lang="ru-RU" sz="1400" kern="1200" dirty="0" smtClean="0"/>
                <a:t>методов </a:t>
              </a:r>
              <a:r>
                <a:rPr lang="ru-RU" sz="1400" kern="1200" dirty="0"/>
                <a:t>управления результатами, в том числе индивидуальные планы профессионального развития педагогов, отвечающие задачам работы с контингентом повышенной сложности и обеспечивающие освоение необходимых для этого форм и методов преподавания</a:t>
              </a: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5913068" y="5513145"/>
            <a:ext cx="5939625" cy="1179107"/>
            <a:chOff x="0" y="3891053"/>
            <a:chExt cx="5939625" cy="1179107"/>
          </a:xfrm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0" y="3891053"/>
              <a:ext cx="5939625" cy="117910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Скругленный прямоугольник 4"/>
            <p:cNvSpPr/>
            <p:nvPr/>
          </p:nvSpPr>
          <p:spPr>
            <a:xfrm>
              <a:off x="1305835" y="3891053"/>
              <a:ext cx="4633789" cy="11791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/>
                <a:t>обеспечение проведения регулярного мониторинга динамики учебных достижений и качества образовательного процесса школ-участников муниципальной программы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263955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презентаций">
  <a:themeElements>
    <a:clrScheme name="Другая 1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85C0FB"/>
      </a:hlink>
      <a:folHlink>
        <a:srgbClr val="EBDAE2"/>
      </a:folHlink>
    </a:clrScheme>
    <a:fontScheme name="Другая 1">
      <a:majorFont>
        <a:latin typeface="Verdan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Макет 2" id="{632115FF-CFAE-4518-9C90-C3DFDB46C784}" vid="{9BF05BC9-006D-4562-8B98-36A9A7C2CCE5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3066</TotalTime>
  <Words>4039</Words>
  <Application>Microsoft Office PowerPoint</Application>
  <PresentationFormat>Широкоэкранный</PresentationFormat>
  <Paragraphs>427</Paragraphs>
  <Slides>34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41" baseType="lpstr">
      <vt:lpstr>Arial</vt:lpstr>
      <vt:lpstr>Calibri</vt:lpstr>
      <vt:lpstr>Open Sans</vt:lpstr>
      <vt:lpstr>Tahoma</vt:lpstr>
      <vt:lpstr>Times New Roman</vt:lpstr>
      <vt:lpstr>Verdana</vt:lpstr>
      <vt:lpstr>Тема презентаций</vt:lpstr>
      <vt:lpstr>Разработка муниципальной программы поддержки школ с низкими образовательными результатами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разработки и утверждения  дополнительных профессиональных программ  повышения квалификации и профессиональной переподготовки</dc:title>
  <dc:creator>Марина Анатольевна Габова</dc:creator>
  <cp:lastModifiedBy>Serg Gabov</cp:lastModifiedBy>
  <cp:revision>108</cp:revision>
  <cp:lastPrinted>2021-06-17T15:19:26Z</cp:lastPrinted>
  <dcterms:created xsi:type="dcterms:W3CDTF">2018-02-16T11:02:53Z</dcterms:created>
  <dcterms:modified xsi:type="dcterms:W3CDTF">2023-03-08T10:09:02Z</dcterms:modified>
</cp:coreProperties>
</file>